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29"/>
  </p:notesMasterIdLst>
  <p:sldIdLst>
    <p:sldId id="264" r:id="rId2"/>
    <p:sldId id="277" r:id="rId3"/>
    <p:sldId id="258" r:id="rId4"/>
    <p:sldId id="280" r:id="rId5"/>
    <p:sldId id="289" r:id="rId6"/>
    <p:sldId id="278" r:id="rId7"/>
    <p:sldId id="262" r:id="rId8"/>
    <p:sldId id="268" r:id="rId9"/>
    <p:sldId id="286" r:id="rId10"/>
    <p:sldId id="276" r:id="rId11"/>
    <p:sldId id="284" r:id="rId12"/>
    <p:sldId id="295" r:id="rId13"/>
    <p:sldId id="279" r:id="rId14"/>
    <p:sldId id="285" r:id="rId15"/>
    <p:sldId id="293" r:id="rId16"/>
    <p:sldId id="275" r:id="rId17"/>
    <p:sldId id="283" r:id="rId18"/>
    <p:sldId id="290" r:id="rId19"/>
    <p:sldId id="281" r:id="rId20"/>
    <p:sldId id="291" r:id="rId21"/>
    <p:sldId id="292" r:id="rId22"/>
    <p:sldId id="297" r:id="rId23"/>
    <p:sldId id="274" r:id="rId24"/>
    <p:sldId id="273" r:id="rId25"/>
    <p:sldId id="270" r:id="rId26"/>
    <p:sldId id="271" r:id="rId27"/>
    <p:sldId id="298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526EB-64E9-4F56-A32C-91D770A7EF81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198EC-4ECF-4593-ADE1-30C44A65CA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40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8412E8B6-30F6-46B6-B7A1-2DB7E72F42B9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2999EB5-2F4D-4BCB-BF2A-1C7E75F031D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mailto:mukcbs-bazlik@mail.ru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5.jpg"/><Relationship Id="rId5" Type="http://schemas.openxmlformats.org/officeDocument/2006/relationships/image" Target="../media/image64.jpg"/><Relationship Id="rId4" Type="http://schemas.openxmlformats.org/officeDocument/2006/relationships/image" Target="../media/image6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g"/><Relationship Id="rId5" Type="http://schemas.openxmlformats.org/officeDocument/2006/relationships/image" Target="../media/image69.jpg"/><Relationship Id="rId4" Type="http://schemas.openxmlformats.org/officeDocument/2006/relationships/image" Target="../media/image68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-1035496"/>
            <a:ext cx="7915958" cy="5256584"/>
          </a:xfrm>
        </p:spPr>
        <p:txBody>
          <a:bodyPr/>
          <a:lstStyle/>
          <a:p>
            <a:r>
              <a:rPr lang="ru-RU" sz="3200" dirty="0">
                <a:solidFill>
                  <a:srgbClr val="FFFF00"/>
                </a:solidFill>
              </a:rPr>
              <a:t>Конкурсант на получение денежного поощрения лучшими муниципальными учреждениями культуры находящимися на территориях сельских поселений Республики Башкортостан</a:t>
            </a:r>
            <a:r>
              <a:rPr lang="ru-RU" sz="32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041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-603448"/>
            <a:ext cx="7827208" cy="2304256"/>
          </a:xfrm>
        </p:spPr>
        <p:txBody>
          <a:bodyPr/>
          <a:lstStyle/>
          <a:p>
            <a:r>
              <a:rPr lang="ru-RU" sz="1800" i="1" dirty="0">
                <a:solidFill>
                  <a:srgbClr val="FFC000"/>
                </a:solidFill>
              </a:rPr>
              <a:t>Село </a:t>
            </a:r>
            <a:r>
              <a:rPr lang="ru-RU" sz="1800" i="1" dirty="0" err="1">
                <a:solidFill>
                  <a:srgbClr val="FFC000"/>
                </a:solidFill>
              </a:rPr>
              <a:t>Базлык</a:t>
            </a:r>
            <a:r>
              <a:rPr lang="ru-RU" sz="1800" i="1" dirty="0">
                <a:solidFill>
                  <a:srgbClr val="FFC000"/>
                </a:solidFill>
              </a:rPr>
              <a:t> </a:t>
            </a:r>
            <a:r>
              <a:rPr lang="ru-RU" sz="1800" i="1" dirty="0" err="1">
                <a:solidFill>
                  <a:srgbClr val="FFC000"/>
                </a:solidFill>
              </a:rPr>
              <a:t>Бижбулякского</a:t>
            </a:r>
            <a:r>
              <a:rPr lang="ru-RU" sz="1800" i="1" dirty="0">
                <a:solidFill>
                  <a:srgbClr val="FFC000"/>
                </a:solidFill>
              </a:rPr>
              <a:t> района Республики Башкортостан находится на юго-западе Республики Башкортостан</a:t>
            </a:r>
            <a:r>
              <a:rPr lang="ru-RU" sz="1800" i="1" dirty="0" smtClean="0">
                <a:solidFill>
                  <a:srgbClr val="FFC000"/>
                </a:solidFill>
              </a:rPr>
              <a:t>, на  </a:t>
            </a:r>
            <a:r>
              <a:rPr lang="ru-RU" sz="1800" i="1" dirty="0">
                <a:solidFill>
                  <a:srgbClr val="FFC000"/>
                </a:solidFill>
              </a:rPr>
              <a:t>расстоянии 205 км от Уфы до районного (Бижбуляк):центра 7 км до ближайшей ж/д станции. 30 км. В зоне обслуживания 780 чел</a:t>
            </a:r>
            <a:r>
              <a:rPr lang="ru-RU" sz="1800" i="1" dirty="0" smtClean="0">
                <a:solidFill>
                  <a:srgbClr val="FFC000"/>
                </a:solidFill>
              </a:rPr>
              <a:t>. из </a:t>
            </a:r>
            <a:r>
              <a:rPr lang="ru-RU" sz="1800" i="1" dirty="0">
                <a:solidFill>
                  <a:srgbClr val="FFC000"/>
                </a:solidFill>
              </a:rPr>
              <a:t>них </a:t>
            </a:r>
            <a:r>
              <a:rPr lang="ru-RU" sz="1800" i="1" dirty="0" smtClean="0">
                <a:solidFill>
                  <a:srgbClr val="FFC000"/>
                </a:solidFill>
              </a:rPr>
              <a:t>пользователями сельской библиотеки являются 599 чел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276872"/>
            <a:ext cx="7848872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32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err="1" smtClean="0">
                <a:solidFill>
                  <a:srgbClr val="FFC000"/>
                </a:solidFill>
              </a:rPr>
              <a:t>Базлыкская</a:t>
            </a:r>
            <a:r>
              <a:rPr lang="ru-RU" sz="2200" b="1" dirty="0" smtClean="0">
                <a:solidFill>
                  <a:srgbClr val="FFC000"/>
                </a:solidFill>
              </a:rPr>
              <a:t> сельская </a:t>
            </a:r>
            <a:r>
              <a:rPr lang="ru-RU" sz="2200" b="1" dirty="0">
                <a:solidFill>
                  <a:srgbClr val="FFC000"/>
                </a:solidFill>
              </a:rPr>
              <a:t>модельная </a:t>
            </a:r>
            <a:r>
              <a:rPr lang="ru-RU" sz="2200" b="1" dirty="0" smtClean="0">
                <a:solidFill>
                  <a:srgbClr val="FFC000"/>
                </a:solidFill>
              </a:rPr>
              <a:t>библиотека филиал муниципального автономного </a:t>
            </a:r>
            <a:r>
              <a:rPr lang="ru-RU" sz="2200" b="1" dirty="0">
                <a:solidFill>
                  <a:srgbClr val="FFC000"/>
                </a:solidFill>
              </a:rPr>
              <a:t>учреждения </a:t>
            </a:r>
            <a:r>
              <a:rPr lang="ru-RU" sz="2200" b="1" dirty="0" smtClean="0">
                <a:solidFill>
                  <a:srgbClr val="FFC000"/>
                </a:solidFill>
              </a:rPr>
              <a:t/>
            </a:r>
            <a:br>
              <a:rPr lang="ru-RU" sz="2200" b="1" dirty="0" smtClean="0">
                <a:solidFill>
                  <a:srgbClr val="FFC000"/>
                </a:solidFill>
              </a:rPr>
            </a:br>
            <a:r>
              <a:rPr lang="ru-RU" sz="2200" b="1" dirty="0" err="1" smtClean="0">
                <a:solidFill>
                  <a:srgbClr val="FFC000"/>
                </a:solidFill>
              </a:rPr>
              <a:t>культуры,Бижбулякская</a:t>
            </a:r>
            <a:r>
              <a:rPr lang="ru-RU" sz="2200" b="1" dirty="0" smtClean="0">
                <a:solidFill>
                  <a:srgbClr val="FFC000"/>
                </a:solidFill>
              </a:rPr>
              <a:t>  централизованная </a:t>
            </a:r>
            <a:r>
              <a:rPr lang="ru-RU" sz="2200" b="1" dirty="0">
                <a:solidFill>
                  <a:srgbClr val="FFC000"/>
                </a:solidFill>
              </a:rPr>
              <a:t>библиотечная система </a:t>
            </a:r>
            <a:r>
              <a:rPr lang="ru-RU" sz="2200" b="1" dirty="0" smtClean="0">
                <a:solidFill>
                  <a:srgbClr val="FFC000"/>
                </a:solidFill>
              </a:rPr>
              <a:t>муниципального района </a:t>
            </a:r>
            <a:r>
              <a:rPr lang="ru-RU" sz="2200" b="1" dirty="0" err="1" smtClean="0">
                <a:solidFill>
                  <a:srgbClr val="FFC000"/>
                </a:solidFill>
              </a:rPr>
              <a:t>Бижбулякский</a:t>
            </a:r>
            <a:r>
              <a:rPr lang="ru-RU" sz="2200" b="1" dirty="0" smtClean="0">
                <a:solidFill>
                  <a:srgbClr val="FFC000"/>
                </a:solidFill>
              </a:rPr>
              <a:t> район </a:t>
            </a:r>
            <a:br>
              <a:rPr lang="ru-RU" sz="2200" b="1" dirty="0" smtClean="0">
                <a:solidFill>
                  <a:srgbClr val="FFC000"/>
                </a:solidFill>
              </a:rPr>
            </a:br>
            <a:r>
              <a:rPr lang="ru-RU" sz="2200" dirty="0" smtClean="0">
                <a:solidFill>
                  <a:srgbClr val="FFC000"/>
                </a:solidFill>
              </a:rPr>
              <a:t>Республика </a:t>
            </a:r>
            <a:r>
              <a:rPr lang="ru-RU" sz="2200" dirty="0">
                <a:solidFill>
                  <a:srgbClr val="FFC000"/>
                </a:solidFill>
              </a:rPr>
              <a:t>Башкортостан</a:t>
            </a:r>
            <a:r>
              <a:rPr lang="ru-RU" sz="3200" dirty="0" smtClean="0">
                <a:solidFill>
                  <a:srgbClr val="FFC000"/>
                </a:solidFill>
              </a:rPr>
              <a:t>. </a:t>
            </a:r>
            <a:endParaRPr lang="ru-RU" sz="3200" dirty="0">
              <a:solidFill>
                <a:srgbClr val="FFC000"/>
              </a:solidFill>
            </a:endParaRPr>
          </a:p>
        </p:txBody>
      </p:sp>
      <p:sp>
        <p:nvSpPr>
          <p:cNvPr id="43" name="Объект 42"/>
          <p:cNvSpPr>
            <a:spLocks noGrp="1"/>
          </p:cNvSpPr>
          <p:nvPr>
            <p:ph sz="quarter" idx="13"/>
          </p:nvPr>
        </p:nvSpPr>
        <p:spPr>
          <a:xfrm>
            <a:off x="4499992" y="908720"/>
            <a:ext cx="3729608" cy="5688632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>
                <a:solidFill>
                  <a:srgbClr val="FFC000"/>
                </a:solidFill>
              </a:rPr>
              <a:t>Адрес: 452052  Республика Башкортостан </a:t>
            </a:r>
            <a:r>
              <a:rPr lang="ru-RU" dirty="0" err="1" smtClean="0">
                <a:solidFill>
                  <a:srgbClr val="FFC000"/>
                </a:solidFill>
              </a:rPr>
              <a:t>Бижбулякский</a:t>
            </a:r>
            <a:r>
              <a:rPr lang="ru-RU" dirty="0" smtClean="0">
                <a:solidFill>
                  <a:srgbClr val="FFC000"/>
                </a:solidFill>
              </a:rPr>
              <a:t> район  с. </a:t>
            </a:r>
            <a:r>
              <a:rPr lang="ru-RU" dirty="0" err="1" smtClean="0">
                <a:solidFill>
                  <a:srgbClr val="FFC000"/>
                </a:solidFill>
              </a:rPr>
              <a:t>Базлык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</a:p>
          <a:p>
            <a:r>
              <a:rPr lang="ru-RU" dirty="0" err="1" smtClean="0">
                <a:solidFill>
                  <a:srgbClr val="FFC000"/>
                </a:solidFill>
              </a:rPr>
              <a:t>Ул.Центральная</a:t>
            </a:r>
            <a:r>
              <a:rPr lang="ru-RU" dirty="0" smtClean="0">
                <a:solidFill>
                  <a:srgbClr val="FFC000"/>
                </a:solidFill>
              </a:rPr>
              <a:t> дом.168а</a:t>
            </a:r>
          </a:p>
          <a:p>
            <a:r>
              <a:rPr lang="en-US" u="sng" dirty="0" err="1">
                <a:solidFill>
                  <a:srgbClr val="FFC000"/>
                </a:solidFill>
                <a:effectLst/>
                <a:hlinkClick r:id="rId2"/>
              </a:rPr>
              <a:t>mukcbs</a:t>
            </a:r>
            <a:r>
              <a:rPr lang="ru-RU" u="sng" dirty="0">
                <a:solidFill>
                  <a:srgbClr val="FFC000"/>
                </a:solidFill>
                <a:effectLst/>
                <a:hlinkClick r:id="rId2"/>
              </a:rPr>
              <a:t>-</a:t>
            </a:r>
            <a:r>
              <a:rPr lang="en-US" u="sng" dirty="0" err="1">
                <a:solidFill>
                  <a:srgbClr val="FFC000"/>
                </a:solidFill>
                <a:effectLst/>
                <a:hlinkClick r:id="rId2"/>
              </a:rPr>
              <a:t>bazlik</a:t>
            </a:r>
            <a:r>
              <a:rPr lang="ru-RU" u="sng" dirty="0">
                <a:solidFill>
                  <a:srgbClr val="FFC000"/>
                </a:solidFill>
                <a:effectLst/>
                <a:hlinkClick r:id="rId2"/>
              </a:rPr>
              <a:t>@</a:t>
            </a:r>
            <a:r>
              <a:rPr lang="en-US" u="sng" dirty="0">
                <a:solidFill>
                  <a:srgbClr val="FFC000"/>
                </a:solidFill>
                <a:effectLst/>
                <a:hlinkClick r:id="rId2"/>
              </a:rPr>
              <a:t>mail</a:t>
            </a:r>
            <a:r>
              <a:rPr lang="ru-RU" u="sng" dirty="0">
                <a:solidFill>
                  <a:srgbClr val="FFC000"/>
                </a:solidFill>
                <a:effectLst/>
                <a:hlinkClick r:id="rId2"/>
              </a:rPr>
              <a:t>.</a:t>
            </a:r>
            <a:r>
              <a:rPr lang="en-US" u="sng" dirty="0" err="1">
                <a:solidFill>
                  <a:srgbClr val="FFC000"/>
                </a:solidFill>
                <a:effectLst/>
                <a:hlinkClick r:id="rId2"/>
              </a:rPr>
              <a:t>ru</a:t>
            </a:r>
            <a:endParaRPr lang="ru-RU" dirty="0">
              <a:solidFill>
                <a:srgbClr val="FFC000"/>
              </a:solidFill>
              <a:effectLst/>
            </a:endParaRPr>
          </a:p>
          <a:p>
            <a:r>
              <a:rPr lang="en-US" dirty="0">
                <a:solidFill>
                  <a:srgbClr val="FFC000"/>
                </a:solidFill>
                <a:effectLst/>
              </a:rPr>
              <a:t>http</a:t>
            </a:r>
            <a:r>
              <a:rPr lang="ru-RU" dirty="0">
                <a:solidFill>
                  <a:srgbClr val="FFC000"/>
                </a:solidFill>
                <a:effectLst/>
              </a:rPr>
              <a:t>:// </a:t>
            </a:r>
            <a:r>
              <a:rPr lang="en-US" dirty="0" err="1">
                <a:solidFill>
                  <a:srgbClr val="FFC000"/>
                </a:solidFill>
                <a:effectLst/>
              </a:rPr>
              <a:t>bsm</a:t>
            </a:r>
            <a:r>
              <a:rPr lang="ru-RU" dirty="0">
                <a:solidFill>
                  <a:srgbClr val="FFC000"/>
                </a:solidFill>
                <a:effectLst/>
              </a:rPr>
              <a:t>-</a:t>
            </a:r>
            <a:r>
              <a:rPr lang="en-US" dirty="0" err="1">
                <a:solidFill>
                  <a:srgbClr val="FFC000"/>
                </a:solidFill>
                <a:effectLst/>
              </a:rPr>
              <a:t>bibl</a:t>
            </a:r>
            <a:r>
              <a:rPr lang="ru-RU" dirty="0">
                <a:solidFill>
                  <a:srgbClr val="FFC000"/>
                </a:solidFill>
                <a:effectLst/>
              </a:rPr>
              <a:t>.</a:t>
            </a:r>
            <a:r>
              <a:rPr lang="en-US" dirty="0" err="1" smtClean="0">
                <a:solidFill>
                  <a:srgbClr val="FFC000"/>
                </a:solidFill>
                <a:effectLst/>
              </a:rPr>
              <a:t>ru</a:t>
            </a:r>
            <a:endParaRPr lang="ru-RU" dirty="0" smtClean="0">
              <a:solidFill>
                <a:srgbClr val="FFC000"/>
              </a:solidFill>
              <a:effectLst/>
            </a:endParaRPr>
          </a:p>
          <a:p>
            <a:r>
              <a:rPr lang="en-US" dirty="0">
                <a:solidFill>
                  <a:srgbClr val="FFC000"/>
                </a:solidFill>
                <a:effectLst/>
              </a:rPr>
              <a:t>https://vk.com/club115328969</a:t>
            </a:r>
            <a:endParaRPr lang="ru-RU" dirty="0" smtClean="0">
              <a:solidFill>
                <a:srgbClr val="FFC000"/>
              </a:solidFill>
              <a:effectLst/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04865"/>
            <a:ext cx="4176464" cy="341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2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-891480"/>
            <a:ext cx="7687816" cy="6192688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>
                <a:solidFill>
                  <a:srgbClr val="FFC000"/>
                </a:solidFill>
              </a:rPr>
              <a:t>Применение информационных технологий в библиотеке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Деятельность </a:t>
            </a:r>
            <a:r>
              <a:rPr lang="ru-RU" sz="2400" dirty="0"/>
              <a:t>библиотеки представлена на странице </a:t>
            </a:r>
            <a:r>
              <a:rPr lang="ru-RU" sz="2400" dirty="0" smtClean="0"/>
              <a:t>«</a:t>
            </a:r>
            <a:r>
              <a:rPr lang="ru-RU" sz="2400" dirty="0" err="1" smtClean="0"/>
              <a:t>Вконтакте</a:t>
            </a:r>
            <a:r>
              <a:rPr lang="ru-RU" sz="2400" dirty="0" smtClean="0"/>
              <a:t>» </a:t>
            </a:r>
            <a:r>
              <a:rPr lang="en-US" sz="2400" dirty="0" smtClean="0"/>
              <a:t>https</a:t>
            </a:r>
            <a:r>
              <a:rPr lang="en-US" sz="2400" dirty="0"/>
              <a:t>://vk.com/club115328969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Размещается </a:t>
            </a:r>
            <a:r>
              <a:rPr lang="ru-RU" sz="2400" dirty="0" smtClean="0"/>
              <a:t>актуальная </a:t>
            </a:r>
            <a:r>
              <a:rPr lang="ru-RU" sz="2400" dirty="0"/>
              <a:t>информация: новости, </a:t>
            </a:r>
            <a:r>
              <a:rPr lang="ru-RU" sz="2400" dirty="0" smtClean="0"/>
              <a:t>электронные  </a:t>
            </a:r>
            <a:r>
              <a:rPr lang="ru-RU" sz="2400" dirty="0"/>
              <a:t>выставки </a:t>
            </a:r>
            <a:r>
              <a:rPr lang="ru-RU" sz="2400" dirty="0" smtClean="0"/>
              <a:t>конкурсы, </a:t>
            </a:r>
            <a:r>
              <a:rPr lang="ru-RU" sz="2400" dirty="0"/>
              <a:t>общая информация о </a:t>
            </a:r>
            <a:r>
              <a:rPr lang="ru-RU" sz="2400" dirty="0" smtClean="0"/>
              <a:t>библиотечной  </a:t>
            </a:r>
            <a:r>
              <a:rPr lang="ru-RU" sz="2400" dirty="0"/>
              <a:t>системе содержания </a:t>
            </a:r>
            <a:r>
              <a:rPr lang="ru-RU" sz="2400" dirty="0" smtClean="0"/>
              <a:t>характеристику направлений деятельности ,Перспективный  </a:t>
            </a:r>
            <a:r>
              <a:rPr lang="ru-RU" sz="2400" dirty="0"/>
              <a:t>план </a:t>
            </a:r>
            <a:r>
              <a:rPr lang="ru-RU" sz="2400" dirty="0" smtClean="0"/>
              <a:t>мероприятий, контактная </a:t>
            </a:r>
            <a:r>
              <a:rPr lang="ru-RU" sz="2400" dirty="0"/>
              <a:t>информация ,</a:t>
            </a:r>
            <a:r>
              <a:rPr lang="ru-RU" sz="2400" dirty="0" smtClean="0"/>
              <a:t>сведения  </a:t>
            </a:r>
            <a:r>
              <a:rPr lang="ru-RU" sz="2400" dirty="0"/>
              <a:t>о новых </a:t>
            </a:r>
            <a:r>
              <a:rPr lang="ru-RU" sz="2400" dirty="0" smtClean="0"/>
              <a:t>книжных поступлениях.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926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rgbClr val="FFC000"/>
                </a:solidFill>
              </a:rPr>
              <a:t>Участие в </a:t>
            </a:r>
            <a:r>
              <a:rPr lang="ru-RU" sz="2800" b="1" i="1" dirty="0" err="1" smtClean="0">
                <a:solidFill>
                  <a:srgbClr val="FFC000"/>
                </a:solidFill>
              </a:rPr>
              <a:t>муниципальных,региональных</a:t>
            </a:r>
            <a:r>
              <a:rPr lang="ru-RU" sz="2800" b="1" i="1" dirty="0" smtClean="0">
                <a:solidFill>
                  <a:srgbClr val="FFC000"/>
                </a:solidFill>
              </a:rPr>
              <a:t> и общероссийских проектах по развитию библиотечного дела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268760"/>
            <a:ext cx="8280920" cy="504056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8000" b="1" dirty="0" smtClean="0">
                <a:cs typeface="Aharoni" panose="02010803020104030203" pitchFamily="2" charset="-79"/>
              </a:rPr>
              <a:t>Районных </a:t>
            </a:r>
            <a:r>
              <a:rPr lang="ru-RU" sz="8000" b="1" dirty="0">
                <a:cs typeface="Aharoni" panose="02010803020104030203" pitchFamily="2" charset="-79"/>
              </a:rPr>
              <a:t>программах</a:t>
            </a:r>
            <a:endParaRPr lang="ru-RU" sz="8000" dirty="0">
              <a:cs typeface="Aharoni" panose="02010803020104030203" pitchFamily="2" charset="-79"/>
            </a:endParaRP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краеведческой  «Мира не узнаешь, не зная края своего» на </a:t>
            </a:r>
            <a:r>
              <a:rPr lang="ru-RU" sz="8000" dirty="0" smtClean="0">
                <a:cs typeface="Aharoni" panose="02010803020104030203" pitchFamily="2" charset="-79"/>
              </a:rPr>
              <a:t>2021-2024 </a:t>
            </a:r>
            <a:r>
              <a:rPr lang="ru-RU" sz="8000" dirty="0" err="1" smtClean="0">
                <a:cs typeface="Aharoni" panose="02010803020104030203" pitchFamily="2" charset="-79"/>
              </a:rPr>
              <a:t>г.г</a:t>
            </a:r>
            <a:r>
              <a:rPr lang="ru-RU" sz="8000" dirty="0">
                <a:cs typeface="Aharoni" panose="02010803020104030203" pitchFamily="2" charset="-79"/>
              </a:rPr>
              <a:t>.;</a:t>
            </a: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по экологическому просвещению  «Жить с согласие с природой» на 2021-2024 </a:t>
            </a:r>
            <a:r>
              <a:rPr lang="ru-RU" sz="8000" dirty="0" err="1">
                <a:cs typeface="Aharoni" panose="02010803020104030203" pitchFamily="2" charset="-79"/>
              </a:rPr>
              <a:t>г.г</a:t>
            </a:r>
            <a:r>
              <a:rPr lang="ru-RU" sz="8000" dirty="0">
                <a:cs typeface="Aharoni" panose="02010803020104030203" pitchFamily="2" charset="-79"/>
              </a:rPr>
              <a:t>.;</a:t>
            </a: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с юношеством «Будущее за молодыми» на 2019-2021 </a:t>
            </a:r>
            <a:r>
              <a:rPr lang="ru-RU" sz="8000" dirty="0" err="1">
                <a:cs typeface="Aharoni" panose="02010803020104030203" pitchFamily="2" charset="-79"/>
              </a:rPr>
              <a:t>г.г</a:t>
            </a:r>
            <a:r>
              <a:rPr lang="ru-RU" sz="8000" dirty="0">
                <a:cs typeface="Aharoni" panose="02010803020104030203" pitchFamily="2" charset="-79"/>
              </a:rPr>
              <a:t>.;</a:t>
            </a: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по ЗОЖ «Против зла – все вместе» на 2018-2024 </a:t>
            </a:r>
            <a:r>
              <a:rPr lang="ru-RU" sz="8000" dirty="0" err="1">
                <a:cs typeface="Aharoni" panose="02010803020104030203" pitchFamily="2" charset="-79"/>
              </a:rPr>
              <a:t>г.г</a:t>
            </a:r>
            <a:r>
              <a:rPr lang="ru-RU" sz="8000" dirty="0">
                <a:cs typeface="Aharoni" panose="02010803020104030203" pitchFamily="2" charset="-79"/>
              </a:rPr>
              <a:t>.;</a:t>
            </a: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«Через книгу – к духовности» по продвижению чтения на 2019- 2024 г</a:t>
            </a:r>
            <a:r>
              <a:rPr lang="ru-RU" sz="8000" dirty="0" smtClean="0">
                <a:cs typeface="Aharoni" panose="02010803020104030203" pitchFamily="2" charset="-79"/>
              </a:rPr>
              <a:t>.</a:t>
            </a:r>
            <a:r>
              <a:rPr lang="ru-RU" sz="8000" b="1" dirty="0">
                <a:cs typeface="Aharoni" panose="02010803020104030203" pitchFamily="2" charset="-79"/>
              </a:rPr>
              <a:t> </a:t>
            </a:r>
            <a:endParaRPr lang="ru-RU" sz="8000" dirty="0"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ru-RU" sz="8000" b="1" dirty="0">
                <a:cs typeface="Aharoni" panose="02010803020104030203" pitchFamily="2" charset="-79"/>
              </a:rPr>
              <a:t>Конкурсах</a:t>
            </a:r>
            <a:endParaRPr lang="ru-RU" sz="8000" dirty="0">
              <a:cs typeface="Aharoni" panose="02010803020104030203" pitchFamily="2" charset="-79"/>
            </a:endParaRP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«Лучшая библиотека РБ 2024 года»;</a:t>
            </a: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республиканский конкурс среди детей-инвалидов;</a:t>
            </a: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всероссийская акция «</a:t>
            </a:r>
            <a:r>
              <a:rPr lang="ru-RU" sz="8000" dirty="0" err="1">
                <a:cs typeface="Aharoni" panose="02010803020104030203" pitchFamily="2" charset="-79"/>
              </a:rPr>
              <a:t>Библионочь</a:t>
            </a:r>
            <a:r>
              <a:rPr lang="ru-RU" sz="8000" dirty="0">
                <a:cs typeface="Aharoni" panose="02010803020104030203" pitchFamily="2" charset="-79"/>
              </a:rPr>
              <a:t>»; «Ночь кино», «Ночь искусств»  и др.</a:t>
            </a: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Межрегиональная акция «Наши истоки. Читаем фольклор»;</a:t>
            </a: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Районные конкурсы для читателей</a:t>
            </a:r>
          </a:p>
          <a:p>
            <a:pPr lvl="0"/>
            <a:r>
              <a:rPr lang="ru-RU" sz="8000" dirty="0">
                <a:cs typeface="Aharoni" panose="02010803020104030203" pitchFamily="2" charset="-79"/>
              </a:rPr>
              <a:t>Районные Акции </a:t>
            </a:r>
            <a:r>
              <a:rPr lang="ru-RU" sz="8000" dirty="0" err="1">
                <a:cs typeface="Aharoni" panose="02010803020104030203" pitchFamily="2" charset="-79"/>
              </a:rPr>
              <a:t>ит.д</a:t>
            </a:r>
            <a:endParaRPr lang="ru-RU" sz="8000" dirty="0">
              <a:cs typeface="Aharoni" panose="02010803020104030203" pitchFamily="2" charset="-79"/>
            </a:endParaRPr>
          </a:p>
          <a:p>
            <a:pPr marL="0" indent="0">
              <a:buNone/>
            </a:pPr>
            <a:r>
              <a:rPr lang="ru-RU" sz="8000" dirty="0">
                <a:solidFill>
                  <a:srgbClr val="0070C0"/>
                </a:solidFill>
              </a:rPr>
              <a:t> </a:t>
            </a:r>
          </a:p>
          <a:p>
            <a:pPr marL="0" indent="0">
              <a:buNone/>
            </a:pPr>
            <a:r>
              <a:rPr lang="ru-RU" sz="8000" b="1" dirty="0"/>
              <a:t> </a:t>
            </a:r>
            <a:endParaRPr lang="ru-RU" sz="8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770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404664"/>
            <a:ext cx="7543800" cy="864096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rgbClr val="FFC000"/>
                </a:solidFill>
              </a:rPr>
              <a:t>Число посещений библиотеки</a:t>
            </a:r>
            <a:br>
              <a:rPr lang="ru-RU" sz="2800" b="1" i="1" dirty="0" smtClean="0">
                <a:solidFill>
                  <a:srgbClr val="FFC000"/>
                </a:solidFill>
              </a:rPr>
            </a:br>
            <a:r>
              <a:rPr lang="ru-RU" sz="2800" b="1" i="1" dirty="0" smtClean="0">
                <a:solidFill>
                  <a:srgbClr val="FFC000"/>
                </a:solidFill>
              </a:rPr>
              <a:t>2023-3766</a:t>
            </a:r>
            <a:endParaRPr lang="ru-RU" sz="2800" b="1" i="1" dirty="0">
              <a:solidFill>
                <a:srgbClr val="FFC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7848872" cy="472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69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240" y="332656"/>
            <a:ext cx="7543800" cy="1152128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FFC000"/>
                </a:solidFill>
              </a:rPr>
              <a:t>Процент охвата населения библиотечным обслуживанием (%) 2024 год 67%</a:t>
            </a:r>
            <a:endParaRPr lang="ru-RU" sz="2400" b="1" i="1" dirty="0">
              <a:solidFill>
                <a:srgbClr val="FFC000"/>
              </a:solidFill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198" y="3522518"/>
            <a:ext cx="361604" cy="270164"/>
          </a:xfr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556792"/>
            <a:ext cx="3563888" cy="252028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4176464" cy="378904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238171"/>
            <a:ext cx="3563888" cy="250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92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Наличие проектов по развитию библиотечного дела.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solidFill>
                  <a:srgbClr val="FFC000"/>
                </a:solidFill>
              </a:rPr>
              <a:t>П</a:t>
            </a:r>
            <a:r>
              <a:rPr lang="ru-RU" sz="4000" dirty="0" smtClean="0">
                <a:solidFill>
                  <a:srgbClr val="FFC000"/>
                </a:solidFill>
              </a:rPr>
              <a:t>лан мероприятий( Дорожная карта)по </a:t>
            </a:r>
            <a:r>
              <a:rPr lang="ru-RU" sz="4000" dirty="0">
                <a:solidFill>
                  <a:srgbClr val="FFC000"/>
                </a:solidFill>
              </a:rPr>
              <a:t>перспективному развитию библиотек муниципального </a:t>
            </a:r>
            <a:r>
              <a:rPr lang="ru-RU" sz="4000" dirty="0" smtClean="0">
                <a:solidFill>
                  <a:srgbClr val="FFC000"/>
                </a:solidFill>
              </a:rPr>
              <a:t>района </a:t>
            </a:r>
            <a:r>
              <a:rPr lang="ru-RU" sz="4000" dirty="0" err="1" smtClean="0">
                <a:solidFill>
                  <a:srgbClr val="FFC000"/>
                </a:solidFill>
              </a:rPr>
              <a:t>Бжбулякский</a:t>
            </a:r>
            <a:r>
              <a:rPr lang="ru-RU" sz="4000" dirty="0" smtClean="0">
                <a:solidFill>
                  <a:srgbClr val="FFC000"/>
                </a:solidFill>
              </a:rPr>
              <a:t> </a:t>
            </a:r>
            <a:r>
              <a:rPr lang="ru-RU" sz="4000" dirty="0">
                <a:solidFill>
                  <a:srgbClr val="FFC000"/>
                </a:solidFill>
              </a:rPr>
              <a:t>р</a:t>
            </a:r>
            <a:r>
              <a:rPr lang="ru-RU" sz="4000" dirty="0" smtClean="0">
                <a:solidFill>
                  <a:srgbClr val="FFC000"/>
                </a:solidFill>
              </a:rPr>
              <a:t>айон </a:t>
            </a:r>
            <a:r>
              <a:rPr lang="ru-RU" sz="4000" dirty="0" err="1" smtClean="0">
                <a:solidFill>
                  <a:srgbClr val="FFC000"/>
                </a:solidFill>
              </a:rPr>
              <a:t>РеспубликиБашкортостан</a:t>
            </a:r>
            <a:r>
              <a:rPr lang="ru-RU" sz="4000" dirty="0" smtClean="0">
                <a:solidFill>
                  <a:srgbClr val="FFC000"/>
                </a:solidFill>
              </a:rPr>
              <a:t> на 2023-2027 </a:t>
            </a:r>
            <a:r>
              <a:rPr lang="ru-RU" sz="4000" dirty="0">
                <a:solidFill>
                  <a:srgbClr val="FFC000"/>
                </a:solidFill>
              </a:rPr>
              <a:t>год.</a:t>
            </a:r>
          </a:p>
        </p:txBody>
      </p:sp>
    </p:spTree>
    <p:extLst>
      <p:ext uri="{BB962C8B-B14F-4D97-AF65-F5344CB8AC3E}">
        <p14:creationId xmlns:p14="http://schemas.microsoft.com/office/powerpoint/2010/main" val="163000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890666"/>
          </a:xfrm>
        </p:spPr>
        <p:txBody>
          <a:bodyPr>
            <a:normAutofit/>
          </a:bodyPr>
          <a:lstStyle/>
          <a:p>
            <a:r>
              <a:rPr lang="ru-RU" sz="2400" b="1" i="1" dirty="0">
                <a:solidFill>
                  <a:srgbClr val="FFC000"/>
                </a:solidFill>
              </a:rPr>
              <a:t>Основными направлениями деятельности </a:t>
            </a:r>
            <a:r>
              <a:rPr lang="ru-RU" sz="2400" b="1" i="1" dirty="0" err="1">
                <a:solidFill>
                  <a:srgbClr val="FFC000"/>
                </a:solidFill>
              </a:rPr>
              <a:t>Базлыкской</a:t>
            </a:r>
            <a:r>
              <a:rPr lang="ru-RU" sz="2400" b="1" i="1" dirty="0">
                <a:solidFill>
                  <a:srgbClr val="FFC000"/>
                </a:solidFill>
              </a:rPr>
              <a:t> СМБ в 2024 году </a:t>
            </a:r>
            <a:r>
              <a:rPr lang="ru-RU" sz="2400" b="1" i="1" dirty="0" smtClean="0">
                <a:solidFill>
                  <a:srgbClr val="FFC000"/>
                </a:solidFill>
              </a:rPr>
              <a:t> </a:t>
            </a:r>
            <a:r>
              <a:rPr lang="ru-RU" sz="2400" b="1" i="1" dirty="0">
                <a:solidFill>
                  <a:srgbClr val="FFC000"/>
                </a:solidFill>
              </a:rPr>
              <a:t>являются</a:t>
            </a:r>
            <a:r>
              <a:rPr lang="ru-RU" sz="2400" b="1" i="1" dirty="0">
                <a:solidFill>
                  <a:srgbClr val="0070C0"/>
                </a:solidFill>
              </a:rPr>
              <a:t>:</a:t>
            </a:r>
            <a:r>
              <a:rPr lang="ru-RU" sz="2400" i="1" dirty="0">
                <a:solidFill>
                  <a:srgbClr val="0070C0"/>
                </a:solidFill>
              </a:rPr>
              <a:t/>
            </a:r>
            <a:br>
              <a:rPr lang="ru-RU" sz="2400" i="1" dirty="0">
                <a:solidFill>
                  <a:srgbClr val="0070C0"/>
                </a:solidFill>
              </a:rPr>
            </a:br>
            <a:r>
              <a:rPr lang="ru-RU" sz="2400" b="1" i="1" dirty="0">
                <a:solidFill>
                  <a:srgbClr val="0070C0"/>
                </a:solidFill>
              </a:rPr>
              <a:t> </a:t>
            </a:r>
            <a:r>
              <a:rPr lang="ru-RU" sz="2400" i="1" dirty="0">
                <a:solidFill>
                  <a:srgbClr val="0070C0"/>
                </a:solidFill>
              </a:rPr>
              <a:t/>
            </a:r>
            <a:br>
              <a:rPr lang="ru-RU" sz="2400" i="1" dirty="0">
                <a:solidFill>
                  <a:srgbClr val="0070C0"/>
                </a:solidFill>
              </a:rPr>
            </a:br>
            <a:r>
              <a:rPr lang="ru-RU" sz="2400" i="1" dirty="0" smtClean="0"/>
              <a:t>-Эстетическое </a:t>
            </a:r>
            <a:r>
              <a:rPr lang="ru-RU" sz="2400" i="1" dirty="0"/>
              <a:t>воспитание, патриотическое, духовно-нравственное,    формирование здоровых семейно-бытовых отношений.</a:t>
            </a:r>
            <a:br>
              <a:rPr lang="ru-RU" sz="2400" i="1" dirty="0"/>
            </a:br>
            <a:r>
              <a:rPr lang="ru-RU" sz="2400" i="1" dirty="0" smtClean="0"/>
              <a:t>-Изучение </a:t>
            </a:r>
            <a:r>
              <a:rPr lang="ru-RU" sz="2400" i="1" dirty="0"/>
              <a:t>в сохранение культурных традиций  России. </a:t>
            </a:r>
            <a:br>
              <a:rPr lang="ru-RU" sz="2400" i="1" dirty="0"/>
            </a:br>
            <a:r>
              <a:rPr lang="ru-RU" sz="2400" i="1" dirty="0"/>
              <a:t>Экологическое просвещение населения.</a:t>
            </a:r>
            <a:br>
              <a:rPr lang="ru-RU" sz="2400" i="1" dirty="0"/>
            </a:br>
            <a:r>
              <a:rPr lang="ru-RU" sz="2400" i="1" dirty="0" smtClean="0"/>
              <a:t>-Совершенствование </a:t>
            </a:r>
            <a:r>
              <a:rPr lang="ru-RU" sz="2400" i="1" dirty="0"/>
              <a:t>краеведческой работы.</a:t>
            </a:r>
            <a:br>
              <a:rPr lang="ru-RU" sz="2400" i="1" dirty="0"/>
            </a:br>
            <a:r>
              <a:rPr lang="ru-RU" sz="2400" i="1" dirty="0" smtClean="0"/>
              <a:t>-Работа </a:t>
            </a:r>
            <a:r>
              <a:rPr lang="ru-RU" sz="2400" i="1" dirty="0"/>
              <a:t>по  формированию привлекательного образа библиотеки.</a:t>
            </a:r>
            <a:br>
              <a:rPr lang="ru-RU" sz="2400" i="1" dirty="0"/>
            </a:br>
            <a:r>
              <a:rPr lang="ru-RU" sz="2400" i="1" dirty="0" smtClean="0"/>
              <a:t>-Продвижение </a:t>
            </a:r>
            <a:r>
              <a:rPr lang="ru-RU" sz="2400" i="1" dirty="0"/>
              <a:t>книги и чтения.</a:t>
            </a:r>
            <a:br>
              <a:rPr lang="ru-RU" sz="2400" i="1" dirty="0"/>
            </a:br>
            <a:r>
              <a:rPr lang="ru-RU" sz="2400" b="1" i="1" dirty="0"/>
              <a:t> </a:t>
            </a:r>
            <a:r>
              <a:rPr lang="ru-RU" sz="2400" i="1" dirty="0">
                <a:solidFill>
                  <a:srgbClr val="FFC000"/>
                </a:solidFill>
              </a:rPr>
              <a:t/>
            </a:r>
            <a:br>
              <a:rPr lang="ru-RU" sz="2400" i="1" dirty="0">
                <a:solidFill>
                  <a:srgbClr val="FFC000"/>
                </a:solidFill>
              </a:rPr>
            </a:br>
            <a:endParaRPr lang="ru-RU" sz="2400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22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205424" cy="734660"/>
          </a:xfrm>
        </p:spPr>
        <p:txBody>
          <a:bodyPr/>
          <a:lstStyle/>
          <a:p>
            <a:pPr algn="ctr"/>
            <a:r>
              <a:rPr lang="ru-RU" sz="2800" b="1" i="1" dirty="0" smtClean="0">
                <a:solidFill>
                  <a:srgbClr val="FFC000"/>
                </a:solidFill>
              </a:rPr>
              <a:t>Волонтеры библиотеки</a:t>
            </a:r>
            <a:endParaRPr lang="ru-RU" sz="2800" b="1" i="1" dirty="0">
              <a:solidFill>
                <a:srgbClr val="FFC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60218"/>
            <a:ext cx="3168352" cy="29888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39324"/>
            <a:ext cx="3384376" cy="30097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288087"/>
            <a:ext cx="3600400" cy="24928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288087"/>
            <a:ext cx="3168352" cy="249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16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-963488"/>
            <a:ext cx="7924800" cy="2952328"/>
          </a:xfrm>
        </p:spPr>
        <p:txBody>
          <a:bodyPr/>
          <a:lstStyle/>
          <a:p>
            <a:r>
              <a:rPr lang="ru-RU" sz="1400" dirty="0">
                <a:solidFill>
                  <a:srgbClr val="FFC000"/>
                </a:solidFill>
              </a:rPr>
              <a:t>Парк компьютерной </a:t>
            </a:r>
            <a:r>
              <a:rPr lang="ru-RU" sz="1400" dirty="0" smtClean="0">
                <a:solidFill>
                  <a:srgbClr val="FFC000"/>
                </a:solidFill>
              </a:rPr>
              <a:t>техники в библиотеке для </a:t>
            </a:r>
            <a:r>
              <a:rPr lang="ru-RU" sz="1400" dirty="0">
                <a:solidFill>
                  <a:srgbClr val="FFC000"/>
                </a:solidFill>
              </a:rPr>
              <a:t>пользователей с выходом </a:t>
            </a:r>
            <a:r>
              <a:rPr lang="ru-RU" sz="1400" dirty="0" smtClean="0">
                <a:solidFill>
                  <a:srgbClr val="FFC000"/>
                </a:solidFill>
              </a:rPr>
              <a:t>в интернет </a:t>
            </a:r>
            <a:r>
              <a:rPr lang="ru-RU" sz="1400" dirty="0">
                <a:solidFill>
                  <a:srgbClr val="FFC000"/>
                </a:solidFill>
              </a:rPr>
              <a:t>составляет 1 </a:t>
            </a:r>
            <a:r>
              <a:rPr lang="ru-RU" sz="1400" dirty="0" smtClean="0">
                <a:solidFill>
                  <a:srgbClr val="FFC000"/>
                </a:solidFill>
              </a:rPr>
              <a:t>единица.</a:t>
            </a:r>
            <a:br>
              <a:rPr lang="ru-RU" sz="1400" dirty="0" smtClean="0">
                <a:solidFill>
                  <a:srgbClr val="FFC000"/>
                </a:solidFill>
              </a:rPr>
            </a:br>
            <a:r>
              <a:rPr lang="ru-RU" sz="1400" dirty="0" smtClean="0">
                <a:solidFill>
                  <a:srgbClr val="FFC000"/>
                </a:solidFill>
              </a:rPr>
              <a:t>посредством </a:t>
            </a:r>
            <a:r>
              <a:rPr lang="ru-RU" sz="1400" dirty="0">
                <a:solidFill>
                  <a:srgbClr val="FFC000"/>
                </a:solidFill>
              </a:rPr>
              <a:t>современных информационных технологий библиотекарь </a:t>
            </a:r>
            <a:r>
              <a:rPr lang="ru-RU" sz="1400" dirty="0" smtClean="0">
                <a:solidFill>
                  <a:srgbClr val="FFC000"/>
                </a:solidFill>
              </a:rPr>
              <a:t>обеспечивает Подготовку и проведения </a:t>
            </a:r>
            <a:r>
              <a:rPr lang="ru-RU" sz="1400" dirty="0">
                <a:solidFill>
                  <a:srgbClr val="FFC000"/>
                </a:solidFill>
              </a:rPr>
              <a:t>массовых мероприятий на высоком уровне, </a:t>
            </a:r>
            <a:r>
              <a:rPr lang="ru-RU" sz="1400" dirty="0" err="1" smtClean="0">
                <a:solidFill>
                  <a:srgbClr val="FFC000"/>
                </a:solidFill>
              </a:rPr>
              <a:t>применяняя</a:t>
            </a:r>
            <a:r>
              <a:rPr lang="ru-RU" sz="1400" dirty="0" smtClean="0">
                <a:solidFill>
                  <a:srgbClr val="FFC000"/>
                </a:solidFill>
              </a:rPr>
              <a:t>  презентации, виртуальные выставки</a:t>
            </a:r>
            <a:r>
              <a:rPr lang="ru-RU" sz="1400" dirty="0">
                <a:solidFill>
                  <a:srgbClr val="FFC000"/>
                </a:solidFill>
              </a:rPr>
              <a:t>, </a:t>
            </a:r>
            <a:r>
              <a:rPr lang="ru-RU" sz="1400" dirty="0" smtClean="0">
                <a:solidFill>
                  <a:srgbClr val="FFC000"/>
                </a:solidFill>
              </a:rPr>
              <a:t>форумы</a:t>
            </a:r>
            <a:r>
              <a:rPr lang="ru-RU" sz="1400" dirty="0">
                <a:solidFill>
                  <a:srgbClr val="FFC000"/>
                </a:solidFill>
              </a:rPr>
              <a:t>, видеоролики, </a:t>
            </a:r>
            <a:r>
              <a:rPr lang="ru-RU" sz="1400" dirty="0" smtClean="0">
                <a:solidFill>
                  <a:srgbClr val="FFC000"/>
                </a:solidFill>
              </a:rPr>
              <a:t>слайд- </a:t>
            </a:r>
            <a:r>
              <a:rPr lang="ru-RU" sz="1400" dirty="0">
                <a:solidFill>
                  <a:srgbClr val="FFC000"/>
                </a:solidFill>
              </a:rPr>
              <a:t>шоу, видеосъёмки и </a:t>
            </a:r>
            <a:r>
              <a:rPr lang="ru-RU" sz="1400" dirty="0" err="1" smtClean="0">
                <a:solidFill>
                  <a:srgbClr val="FFC000"/>
                </a:solidFill>
              </a:rPr>
              <a:t>фотосъёмки.,Выпускаются</a:t>
            </a:r>
            <a:r>
              <a:rPr lang="ru-RU" sz="1400" dirty="0" smtClean="0">
                <a:solidFill>
                  <a:srgbClr val="FFC000"/>
                </a:solidFill>
              </a:rPr>
              <a:t> </a:t>
            </a:r>
            <a:r>
              <a:rPr lang="ru-RU" sz="1400" dirty="0">
                <a:solidFill>
                  <a:srgbClr val="FFC000"/>
                </a:solidFill>
              </a:rPr>
              <a:t>видео </a:t>
            </a:r>
            <a:r>
              <a:rPr lang="ru-RU" sz="1400" dirty="0" smtClean="0">
                <a:solidFill>
                  <a:srgbClr val="FFC000"/>
                </a:solidFill>
              </a:rPr>
              <a:t>журналы и </a:t>
            </a:r>
            <a:r>
              <a:rPr lang="ru-RU" sz="1400" dirty="0" err="1" smtClean="0">
                <a:solidFill>
                  <a:srgbClr val="FFC000"/>
                </a:solidFill>
              </a:rPr>
              <a:t>буктрейлеры</a:t>
            </a:r>
            <a:r>
              <a:rPr lang="ru-RU" sz="1400" dirty="0" smtClean="0">
                <a:solidFill>
                  <a:srgbClr val="FFC000"/>
                </a:solidFill>
              </a:rPr>
              <a:t>. Также в нашей библиотеке есть вход в</a:t>
            </a:r>
            <a:r>
              <a:rPr lang="ru-RU" sz="1600" dirty="0" smtClean="0">
                <a:solidFill>
                  <a:srgbClr val="FFC000"/>
                </a:solidFill>
              </a:rPr>
              <a:t> </a:t>
            </a:r>
            <a:r>
              <a:rPr lang="ru-RU" sz="1600" dirty="0" err="1" smtClean="0">
                <a:solidFill>
                  <a:srgbClr val="FFC000"/>
                </a:solidFill>
              </a:rPr>
              <a:t>Нэб</a:t>
            </a:r>
            <a:r>
              <a:rPr lang="ru-RU" sz="1600" dirty="0" smtClean="0">
                <a:solidFill>
                  <a:srgbClr val="FFC000"/>
                </a:solidFill>
              </a:rPr>
              <a:t>.</a:t>
            </a:r>
            <a:endParaRPr lang="ru-RU" sz="1600" dirty="0">
              <a:solidFill>
                <a:srgbClr val="FFC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303229"/>
            <a:ext cx="4680520" cy="39077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988840"/>
            <a:ext cx="2771800" cy="1800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257092"/>
            <a:ext cx="2771800" cy="212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6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603448"/>
            <a:ext cx="7924800" cy="1949078"/>
          </a:xfrm>
        </p:spPr>
        <p:txBody>
          <a:bodyPr/>
          <a:lstStyle/>
          <a:p>
            <a:r>
              <a:rPr lang="ru-RU" dirty="0"/>
              <a:t>Наличие краеведческих проектов </a:t>
            </a:r>
            <a:r>
              <a:rPr lang="ru-RU" dirty="0" smtClean="0"/>
              <a:t>В деятельности </a:t>
            </a:r>
            <a:r>
              <a:rPr lang="ru-RU" dirty="0"/>
              <a:t>в </a:t>
            </a:r>
            <a:r>
              <a:rPr lang="ru-RU" dirty="0" err="1" smtClean="0"/>
              <a:t>библиотекИ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В библиотеке действовала районная </a:t>
            </a:r>
            <a:r>
              <a:rPr lang="ru-RU" dirty="0">
                <a:solidFill>
                  <a:srgbClr val="FFC000"/>
                </a:solidFill>
              </a:rPr>
              <a:t>краеведческая программа </a:t>
            </a:r>
            <a:r>
              <a:rPr lang="ru-RU" dirty="0" smtClean="0">
                <a:solidFill>
                  <a:srgbClr val="FFC000"/>
                </a:solidFill>
              </a:rPr>
              <a:t>«Я </a:t>
            </a:r>
            <a:r>
              <a:rPr lang="ru-RU" dirty="0">
                <a:solidFill>
                  <a:srgbClr val="FFC000"/>
                </a:solidFill>
              </a:rPr>
              <a:t>эту землю </a:t>
            </a:r>
            <a:r>
              <a:rPr lang="ru-RU" dirty="0" smtClean="0">
                <a:solidFill>
                  <a:srgbClr val="FFC000"/>
                </a:solidFill>
              </a:rPr>
              <a:t>Родиной </a:t>
            </a:r>
            <a:r>
              <a:rPr lang="ru-RU" dirty="0">
                <a:solidFill>
                  <a:srgbClr val="FFC000"/>
                </a:solidFill>
              </a:rPr>
              <a:t>зову". Сроком реализации на </a:t>
            </a:r>
            <a:r>
              <a:rPr lang="ru-RU" dirty="0" smtClean="0">
                <a:solidFill>
                  <a:srgbClr val="FFC000"/>
                </a:solidFill>
              </a:rPr>
              <a:t>2023-2027 года. Программа предусматривала </a:t>
            </a:r>
            <a:r>
              <a:rPr lang="ru-RU" dirty="0">
                <a:solidFill>
                  <a:srgbClr val="FFC000"/>
                </a:solidFill>
              </a:rPr>
              <a:t>научно-исследовательскую деятельность </a:t>
            </a:r>
            <a:r>
              <a:rPr lang="ru-RU" dirty="0" smtClean="0">
                <a:solidFill>
                  <a:srgbClr val="FFC000"/>
                </a:solidFill>
              </a:rPr>
              <a:t>,краеведческое справочно- </a:t>
            </a:r>
            <a:r>
              <a:rPr lang="ru-RU" dirty="0" err="1" smtClean="0">
                <a:solidFill>
                  <a:srgbClr val="FFC000"/>
                </a:solidFill>
              </a:rPr>
              <a:t>библиографическое.обслуживание</a:t>
            </a:r>
            <a:r>
              <a:rPr lang="ru-RU" dirty="0" smtClean="0">
                <a:solidFill>
                  <a:srgbClr val="FFC000"/>
                </a:solidFill>
              </a:rPr>
              <a:t>, организацию </a:t>
            </a:r>
            <a:r>
              <a:rPr lang="ru-RU" dirty="0">
                <a:solidFill>
                  <a:srgbClr val="FFC000"/>
                </a:solidFill>
              </a:rPr>
              <a:t>и проведение массовых мероприятий по истории и культуре родного </a:t>
            </a:r>
            <a:r>
              <a:rPr lang="ru-RU" dirty="0" err="1" smtClean="0">
                <a:solidFill>
                  <a:srgbClr val="FFC000"/>
                </a:solidFill>
              </a:rPr>
              <a:t>края,издание</a:t>
            </a:r>
            <a:r>
              <a:rPr lang="ru-RU" dirty="0" smtClean="0">
                <a:solidFill>
                  <a:srgbClr val="FFC000"/>
                </a:solidFill>
              </a:rPr>
              <a:t> дайджестов </a:t>
            </a:r>
            <a:r>
              <a:rPr lang="ru-RU" dirty="0">
                <a:solidFill>
                  <a:srgbClr val="FFC000"/>
                </a:solidFill>
              </a:rPr>
              <a:t>путеводителей </a:t>
            </a:r>
            <a:r>
              <a:rPr lang="ru-RU" dirty="0" smtClean="0">
                <a:solidFill>
                  <a:srgbClr val="FFC000"/>
                </a:solidFill>
              </a:rPr>
              <a:t>,а </a:t>
            </a:r>
            <a:r>
              <a:rPr lang="ru-RU" dirty="0">
                <a:solidFill>
                  <a:srgbClr val="FFC000"/>
                </a:solidFill>
              </a:rPr>
              <a:t>также формирование книжного фонда по </a:t>
            </a:r>
            <a:r>
              <a:rPr lang="ru-RU" dirty="0" smtClean="0">
                <a:solidFill>
                  <a:srgbClr val="FFC000"/>
                </a:solidFill>
              </a:rPr>
              <a:t>краеведению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56992"/>
            <a:ext cx="6480720" cy="32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8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-963488"/>
            <a:ext cx="7493456" cy="6120680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rgbClr val="FFC000"/>
                </a:solidFill>
                <a:effectLst/>
                <a:cs typeface="Aharoni" panose="02010803020104030203" pitchFamily="2" charset="-79"/>
              </a:rPr>
              <a:t>Количество культурно-просветительных мероприятий</a:t>
            </a:r>
            <a:r>
              <a:rPr lang="ru-RU" sz="2800" dirty="0">
                <a:effectLst/>
              </a:rPr>
              <a:t> </a:t>
            </a:r>
            <a:r>
              <a:rPr lang="ru-RU" sz="2800" dirty="0" smtClean="0">
                <a:effectLst/>
              </a:rPr>
              <a:t/>
            </a:r>
            <a:br>
              <a:rPr lang="ru-RU" sz="2800" dirty="0" smtClean="0">
                <a:effectLst/>
              </a:rPr>
            </a:br>
            <a:r>
              <a:rPr lang="ru-RU" sz="4000" dirty="0" smtClean="0"/>
              <a:t>Всего</a:t>
            </a:r>
            <a:r>
              <a:rPr lang="ru-RU" sz="3600" dirty="0" smtClean="0"/>
              <a:t> </a:t>
            </a:r>
            <a:br>
              <a:rPr lang="ru-RU" sz="3600" dirty="0" smtClean="0"/>
            </a:br>
            <a:r>
              <a:rPr lang="ru-RU" sz="3600" dirty="0" smtClean="0"/>
              <a:t>2023 </a:t>
            </a:r>
            <a:r>
              <a:rPr lang="ru-RU" sz="3600" dirty="0"/>
              <a:t>год-123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i="1" dirty="0" smtClean="0"/>
              <a:t>Мероприятия </a:t>
            </a:r>
            <a:r>
              <a:rPr lang="ru-RU" sz="3600" i="1" dirty="0"/>
              <a:t>для детей и молодёжи -</a:t>
            </a:r>
            <a:r>
              <a:rPr lang="ru-RU" sz="3600" i="1" dirty="0" smtClean="0"/>
              <a:t>46</a:t>
            </a:r>
            <a:r>
              <a:rPr lang="ru-RU" sz="3600" i="1" dirty="0"/>
              <a:t/>
            </a:r>
            <a:br>
              <a:rPr lang="ru-RU" sz="3600" i="1" dirty="0"/>
            </a:br>
            <a:r>
              <a:rPr lang="ru-RU" sz="3600" i="1" dirty="0" smtClean="0"/>
              <a:t>Пользователей </a:t>
            </a:r>
            <a:r>
              <a:rPr lang="ru-RU" sz="3600" i="1" dirty="0"/>
              <a:t>с ограниченными </a:t>
            </a:r>
            <a:r>
              <a:rPr lang="ru-RU" sz="3600" i="1" dirty="0" smtClean="0"/>
              <a:t>возможностями-12</a:t>
            </a:r>
            <a:endParaRPr lang="ru-RU" sz="3600" i="1" dirty="0"/>
          </a:p>
        </p:txBody>
      </p:sp>
    </p:spTree>
    <p:extLst>
      <p:ext uri="{BB962C8B-B14F-4D97-AF65-F5344CB8AC3E}">
        <p14:creationId xmlns:p14="http://schemas.microsoft.com/office/powerpoint/2010/main" val="191495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7924800" cy="1512168"/>
          </a:xfrm>
        </p:spPr>
        <p:txBody>
          <a:bodyPr/>
          <a:lstStyle/>
          <a:p>
            <a:r>
              <a:rPr lang="ru-RU" sz="2000" i="1" dirty="0">
                <a:solidFill>
                  <a:srgbClr val="FFC000"/>
                </a:solidFill>
              </a:rPr>
              <a:t>Взаимодействие с муниципальными и региональными органами власти, учреждениями культуры, образования молодёжного политики социального обеспечения</a:t>
            </a:r>
            <a:r>
              <a:rPr lang="ru-RU" sz="2000" i="1" dirty="0"/>
              <a:t>.</a:t>
            </a:r>
          </a:p>
        </p:txBody>
      </p:sp>
      <p:sp>
        <p:nvSpPr>
          <p:cNvPr id="3" name="Овал 2"/>
          <p:cNvSpPr/>
          <p:nvPr/>
        </p:nvSpPr>
        <p:spPr>
          <a:xfrm>
            <a:off x="2826889" y="1916832"/>
            <a:ext cx="2969248" cy="20882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Базлыкская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сельская </a:t>
            </a:r>
            <a:r>
              <a:rPr lang="ru-RU" dirty="0" smtClean="0">
                <a:solidFill>
                  <a:srgbClr val="FF0000"/>
                </a:solidFill>
              </a:rPr>
              <a:t>модельная библиотека</a:t>
            </a:r>
            <a:r>
              <a:rPr lang="ru-RU" dirty="0">
                <a:solidFill>
                  <a:srgbClr val="FF0000"/>
                </a:solidFill>
              </a:rPr>
              <a:t>, филиал МАУК </a:t>
            </a:r>
            <a:r>
              <a:rPr lang="ru-RU" dirty="0" err="1" smtClean="0">
                <a:solidFill>
                  <a:srgbClr val="FF0000"/>
                </a:solidFill>
              </a:rPr>
              <a:t>Бижбулякская</a:t>
            </a:r>
            <a:r>
              <a:rPr lang="ru-RU" dirty="0" smtClean="0">
                <a:solidFill>
                  <a:srgbClr val="FF0000"/>
                </a:solidFill>
              </a:rPr>
              <a:t> ЦБС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372200" y="1431358"/>
            <a:ext cx="2304255" cy="15647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МОБУ </a:t>
            </a:r>
            <a:r>
              <a:rPr lang="ru-RU" dirty="0" smtClean="0">
                <a:solidFill>
                  <a:srgbClr val="C00000"/>
                </a:solidFill>
              </a:rPr>
              <a:t>СОШ, село </a:t>
            </a:r>
            <a:r>
              <a:rPr lang="ru-RU" dirty="0" err="1" smtClean="0">
                <a:solidFill>
                  <a:srgbClr val="C00000"/>
                </a:solidFill>
              </a:rPr>
              <a:t>Базлык</a:t>
            </a:r>
            <a:r>
              <a:rPr lang="ru-RU" dirty="0"/>
              <a:t>,</a:t>
            </a:r>
          </a:p>
        </p:txBody>
      </p:sp>
      <p:sp>
        <p:nvSpPr>
          <p:cNvPr id="5" name="Овал 4"/>
          <p:cNvSpPr/>
          <p:nvPr/>
        </p:nvSpPr>
        <p:spPr>
          <a:xfrm>
            <a:off x="6946838" y="5085184"/>
            <a:ext cx="1872208" cy="14904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Медпункт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39552" y="4941168"/>
            <a:ext cx="2160240" cy="16344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МБУ-Молодёжный </a:t>
            </a:r>
            <a:r>
              <a:rPr lang="ru-RU" dirty="0">
                <a:solidFill>
                  <a:srgbClr val="C00000"/>
                </a:solidFill>
              </a:rPr>
              <a:t>центр. </a:t>
            </a:r>
          </a:p>
        </p:txBody>
      </p:sp>
      <p:sp>
        <p:nvSpPr>
          <p:cNvPr id="7" name="Овал 6"/>
          <p:cNvSpPr/>
          <p:nvPr/>
        </p:nvSpPr>
        <p:spPr>
          <a:xfrm>
            <a:off x="251520" y="1431357"/>
            <a:ext cx="2143320" cy="15647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Д</a:t>
            </a:r>
            <a:r>
              <a:rPr lang="ru-RU" dirty="0" smtClean="0">
                <a:solidFill>
                  <a:srgbClr val="C00000"/>
                </a:solidFill>
              </a:rPr>
              <a:t>етский </a:t>
            </a:r>
            <a:r>
              <a:rPr lang="ru-RU" dirty="0">
                <a:solidFill>
                  <a:srgbClr val="C00000"/>
                </a:solidFill>
              </a:rPr>
              <a:t>сад </a:t>
            </a:r>
            <a:r>
              <a:rPr lang="ru-RU" dirty="0" smtClean="0">
                <a:solidFill>
                  <a:srgbClr val="C00000"/>
                </a:solidFill>
              </a:rPr>
              <a:t>«Солнышко»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779912" y="4941168"/>
            <a:ext cx="2224304" cy="17561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Администрация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</a:rPr>
              <a:t>СП </a:t>
            </a:r>
            <a:r>
              <a:rPr lang="ru-RU" dirty="0" err="1" smtClean="0">
                <a:solidFill>
                  <a:srgbClr val="C00000"/>
                </a:solidFill>
              </a:rPr>
              <a:t>с.Базлык</a:t>
            </a:r>
            <a:endParaRPr lang="ru-RU" dirty="0">
              <a:solidFill>
                <a:srgbClr val="C00000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2123728" y="2348880"/>
            <a:ext cx="1224136" cy="3673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5796137" y="2259004"/>
            <a:ext cx="936103" cy="4624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436096" y="3501008"/>
            <a:ext cx="2642592" cy="2498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stCxn id="9" idx="0"/>
          </p:cNvCxnSpPr>
          <p:nvPr/>
        </p:nvCxnSpPr>
        <p:spPr>
          <a:xfrm flipH="1" flipV="1">
            <a:off x="4644008" y="3921893"/>
            <a:ext cx="248056" cy="10192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H="1">
            <a:off x="1907704" y="3645024"/>
            <a:ext cx="1440160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557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-1755576"/>
            <a:ext cx="7924800" cy="2880320"/>
          </a:xfrm>
        </p:spPr>
        <p:txBody>
          <a:bodyPr/>
          <a:lstStyle/>
          <a:p>
            <a:r>
              <a:rPr lang="en-US" dirty="0" smtClean="0"/>
              <a:t>#</a:t>
            </a:r>
            <a:r>
              <a:rPr lang="ru-RU" dirty="0" smtClean="0"/>
              <a:t>ЛЕТОИКНИГА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12776"/>
            <a:ext cx="3312368" cy="23762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412776"/>
            <a:ext cx="3528392" cy="23762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57" y="4293096"/>
            <a:ext cx="3190755" cy="22537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293096"/>
            <a:ext cx="3528392" cy="22537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501008"/>
            <a:ext cx="1728192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29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98" y="332656"/>
            <a:ext cx="4392488" cy="29523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429000"/>
            <a:ext cx="4587935" cy="33123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207" y="332656"/>
            <a:ext cx="3096344" cy="266429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811352"/>
            <a:ext cx="3312435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59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36712"/>
            <a:ext cx="3456384" cy="25202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409" y="1087907"/>
            <a:ext cx="3384376" cy="2304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717032"/>
            <a:ext cx="3456384" cy="28529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717032"/>
            <a:ext cx="3384376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57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51" y="447506"/>
            <a:ext cx="4248472" cy="26214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47506"/>
            <a:ext cx="3456384" cy="26214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3429000"/>
            <a:ext cx="4407056" cy="30037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428999"/>
            <a:ext cx="3312368" cy="305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69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3888432" cy="305829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04665"/>
            <a:ext cx="3960440" cy="305829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808931"/>
            <a:ext cx="3888432" cy="278092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861047"/>
            <a:ext cx="3816424" cy="272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19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#</a:t>
            </a:r>
            <a:r>
              <a:rPr lang="ru-RU" dirty="0" err="1" smtClean="0"/>
              <a:t>Неделякраеведческойлитературы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3672408" cy="27363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556793"/>
            <a:ext cx="3456384" cy="27363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509120"/>
            <a:ext cx="3672408" cy="21328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509120"/>
            <a:ext cx="3456384" cy="213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13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-603448"/>
            <a:ext cx="7924800" cy="1656184"/>
          </a:xfrm>
        </p:spPr>
        <p:txBody>
          <a:bodyPr/>
          <a:lstStyle/>
          <a:p>
            <a:r>
              <a:rPr lang="en-US" dirty="0" smtClean="0"/>
              <a:t>#</a:t>
            </a:r>
            <a:r>
              <a:rPr lang="ru-RU" dirty="0" err="1" smtClean="0"/>
              <a:t>нЕДЕЛЯДЕТСКОЙКНИГИ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96752"/>
            <a:ext cx="3456384" cy="20882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88640"/>
            <a:ext cx="3240360" cy="30963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501008"/>
            <a:ext cx="2602988" cy="12961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1979712" cy="177281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501008"/>
            <a:ext cx="2664296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23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#</a:t>
            </a:r>
            <a:r>
              <a:rPr lang="ru-RU" dirty="0" err="1" smtClean="0"/>
              <a:t>ПатриотыРосСИИ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3816424" cy="23762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404" y="332656"/>
            <a:ext cx="4241068" cy="3600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5" y="4077072"/>
            <a:ext cx="3964601" cy="25922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077072"/>
            <a:ext cx="3448980" cy="24482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441800"/>
            <a:ext cx="2628292" cy="221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00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5" y="3609736"/>
            <a:ext cx="5782773" cy="30596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95040"/>
            <a:ext cx="2232248" cy="306896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395040"/>
            <a:ext cx="2232248" cy="306896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305" y="260648"/>
            <a:ext cx="2232248" cy="320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03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2664296" cy="36481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04663"/>
            <a:ext cx="2592288" cy="36481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73" y="4293096"/>
            <a:ext cx="2548555" cy="24208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293096"/>
            <a:ext cx="3096344" cy="24208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748" y="404664"/>
            <a:ext cx="2592288" cy="364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9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4308850"/>
            <a:ext cx="2016222" cy="2144486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60648"/>
            <a:ext cx="3814948" cy="3456384"/>
          </a:xfr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339752" y="548680"/>
            <a:ext cx="2769496" cy="6397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2935224" y="2996952"/>
            <a:ext cx="3273552" cy="63976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3744415" cy="352839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308850"/>
            <a:ext cx="2783711" cy="214448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636" y="4308850"/>
            <a:ext cx="2451788" cy="2144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1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17" y="188640"/>
            <a:ext cx="2162360" cy="29969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1" y="188639"/>
            <a:ext cx="2376263" cy="28883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63104"/>
            <a:ext cx="2376264" cy="30224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45" y="3220063"/>
            <a:ext cx="2520281" cy="3429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356" y="3356992"/>
            <a:ext cx="3891731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17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3442394"/>
          </a:xfrm>
        </p:spPr>
        <p:txBody>
          <a:bodyPr/>
          <a:lstStyle/>
          <a:p>
            <a:pPr algn="ctr"/>
            <a:r>
              <a:rPr lang="ru-RU" sz="5400" b="1" dirty="0" err="1" smtClean="0">
                <a:solidFill>
                  <a:srgbClr val="FFC00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Благодрим</a:t>
            </a:r>
            <a:r>
              <a:rPr lang="ru-RU" sz="5400" b="1" dirty="0" smtClean="0">
                <a:solidFill>
                  <a:srgbClr val="FFC00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 за внимание!</a:t>
            </a:r>
            <a:endParaRPr lang="ru-RU" sz="5400" b="1" dirty="0">
              <a:solidFill>
                <a:srgbClr val="FFC000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177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489</TotalTime>
  <Words>365</Words>
  <Application>Microsoft Office PowerPoint</Application>
  <PresentationFormat>Экран (4:3)</PresentationFormat>
  <Paragraphs>50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Горизонт</vt:lpstr>
      <vt:lpstr>Конкурсант на получение денежного поощрения лучшими муниципальными учреждениями культуры находящимися на территориях сельских поселений Республики Башкортостан.</vt:lpstr>
      <vt:lpstr>Село Базлык Бижбулякского района Республики Башкортостан находится на юго-западе Республики Башкортостан, на  расстоянии 205 км от Уфы до районного (Бижбуляк):центра 7 км до ближайшей ж/д станции. 30 км. В зоне обслуживания 780 чел. из них пользователями сельской библиотеки являются 599 чел.</vt:lpstr>
      <vt:lpstr>Базлыкская сельская модельная библиотека филиал муниципального автономного учреждения  культуры,Бижбулякская  централизованная библиотечная система муниципального района Бижбулякский район  Республика Башкортостан. </vt:lpstr>
      <vt:lpstr>  Применение информационных технологий в библиотеке Деятельность библиотеки представлена на странице «Вконтакте» https://vk.com/club115328969  Размещается актуальная информация: новости, электронные  выставки конкурсы, общая информация о библиотечной  системе содержания характеристику направлений деятельности ,Перспективный  план мероприятий, контактная информация ,сведения  о новых книжных поступлениях.</vt:lpstr>
      <vt:lpstr>Участие в муниципальных,региональных и общероссийских проектах по развитию библиотечного дела.</vt:lpstr>
      <vt:lpstr>Число посещений библиотеки 2023-3766</vt:lpstr>
      <vt:lpstr>Процент охвата населения библиотечным обслуживанием (%) 2024 год 67%</vt:lpstr>
      <vt:lpstr>Наличие проектов по развитию библиотечного дела.</vt:lpstr>
      <vt:lpstr>Основными направлениями деятельности Базлыкской СМБ в 2024 году  являются:   -Эстетическое воспитание, патриотическое, духовно-нравственное,    формирование здоровых семейно-бытовых отношений. -Изучение в сохранение культурных традиций  России.  Экологическое просвещение населения. -Совершенствование краеведческой работы. -Работа по  формированию привлекательного образа библиотеки. -Продвижение книги и чтения.   </vt:lpstr>
      <vt:lpstr>Волонтеры библиотеки</vt:lpstr>
      <vt:lpstr>Парк компьютерной техники в библиотеке для пользователей с выходом в интернет составляет 1 единица. посредством современных информационных технологий библиотекарь обеспечивает Подготовку и проведения массовых мероприятий на высоком уровне, применяняя  презентации, виртуальные выставки, форумы, видеоролики, слайд- шоу, видеосъёмки и фотосъёмки.,Выпускаются видео журналы и буктрейлеры. Также в нашей библиотеке есть вход в Нэб.</vt:lpstr>
      <vt:lpstr>Наличие краеведческих проектов В деятельности в библиотекИ</vt:lpstr>
      <vt:lpstr>Количество культурно-просветительных мероприятий  Всего  2023 год-123  Мероприятия для детей и молодёжи -46 Пользователей с ограниченными возможностями-12</vt:lpstr>
      <vt:lpstr>Взаимодействие с муниципальными и региональными органами власти, учреждениями культуры, образования молодёжного политики социального обеспечения.</vt:lpstr>
      <vt:lpstr>#ЛЕТОИКНИГА</vt:lpstr>
      <vt:lpstr>Презентация PowerPoint</vt:lpstr>
      <vt:lpstr>Презентация PowerPoint</vt:lpstr>
      <vt:lpstr>Презентация PowerPoint</vt:lpstr>
      <vt:lpstr>Презентация PowerPoint</vt:lpstr>
      <vt:lpstr>#Неделякраеведческойлитературы</vt:lpstr>
      <vt:lpstr>#нЕДЕЛЯДЕТСКОЙКНИГИ</vt:lpstr>
      <vt:lpstr>#ПатриотыРосСИИ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Благодрим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</dc:creator>
  <cp:lastModifiedBy>Марина</cp:lastModifiedBy>
  <cp:revision>47</cp:revision>
  <dcterms:created xsi:type="dcterms:W3CDTF">2024-09-26T12:20:02Z</dcterms:created>
  <dcterms:modified xsi:type="dcterms:W3CDTF">2024-10-15T06:09:07Z</dcterms:modified>
</cp:coreProperties>
</file>