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60" r:id="rId2"/>
    <p:sldId id="259" r:id="rId3"/>
    <p:sldId id="282" r:id="rId4"/>
    <p:sldId id="258" r:id="rId5"/>
    <p:sldId id="283" r:id="rId6"/>
    <p:sldId id="275" r:id="rId7"/>
    <p:sldId id="264" r:id="rId8"/>
    <p:sldId id="280" r:id="rId9"/>
    <p:sldId id="269" r:id="rId10"/>
    <p:sldId id="270" r:id="rId11"/>
    <p:sldId id="265" r:id="rId12"/>
    <p:sldId id="273" r:id="rId13"/>
    <p:sldId id="276" r:id="rId14"/>
    <p:sldId id="277" r:id="rId15"/>
    <p:sldId id="272" r:id="rId16"/>
    <p:sldId id="271" r:id="rId17"/>
    <p:sldId id="261" r:id="rId18"/>
    <p:sldId id="263" r:id="rId19"/>
    <p:sldId id="274" r:id="rId20"/>
    <p:sldId id="279" r:id="rId21"/>
    <p:sldId id="284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441" autoAdjust="0"/>
    <p:restoredTop sz="86323" autoAdjust="0"/>
  </p:normalViewPr>
  <p:slideViewPr>
    <p:cSldViewPr>
      <p:cViewPr varScale="1">
        <p:scale>
          <a:sx n="74" d="100"/>
          <a:sy n="74" d="100"/>
        </p:scale>
        <p:origin x="-14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35422-832B-414B-A4DB-5BA902249E3A}" type="datetimeFigureOut">
              <a:rPr lang="ru-RU" smtClean="0"/>
              <a:t>19.05.2024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A669CA3-965E-435C-944B-93AE5CE913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35422-832B-414B-A4DB-5BA902249E3A}" type="datetimeFigureOut">
              <a:rPr lang="ru-RU" smtClean="0"/>
              <a:t>19.05.2024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DA669CA3-965E-435C-944B-93AE5CE913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35422-832B-414B-A4DB-5BA902249E3A}" type="datetimeFigureOut">
              <a:rPr lang="ru-RU" smtClean="0"/>
              <a:t>19.05.2024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9CA3-965E-435C-944B-93AE5CE913BF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35422-832B-414B-A4DB-5BA902249E3A}" type="datetimeFigureOut">
              <a:rPr lang="ru-RU" smtClean="0"/>
              <a:t>19.05.2024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9CA3-965E-435C-944B-93AE5CE913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35422-832B-414B-A4DB-5BA902249E3A}" type="datetimeFigureOut">
              <a:rPr lang="ru-RU" smtClean="0"/>
              <a:t>19.05.2024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DA669CA3-965E-435C-944B-93AE5CE913BF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35422-832B-414B-A4DB-5BA902249E3A}" type="datetimeFigureOut">
              <a:rPr lang="ru-RU" smtClean="0"/>
              <a:t>19.05.2024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9CA3-965E-435C-944B-93AE5CE913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35422-832B-414B-A4DB-5BA902249E3A}" type="datetimeFigureOut">
              <a:rPr lang="ru-RU" smtClean="0"/>
              <a:t>19.05.2024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9CA3-965E-435C-944B-93AE5CE913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35422-832B-414B-A4DB-5BA902249E3A}" type="datetimeFigureOut">
              <a:rPr lang="ru-RU" smtClean="0"/>
              <a:t>19.05.2024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9CA3-965E-435C-944B-93AE5CE913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35422-832B-414B-A4DB-5BA902249E3A}" type="datetimeFigureOut">
              <a:rPr lang="ru-RU" smtClean="0"/>
              <a:t>19.05.2024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9CA3-965E-435C-944B-93AE5CE913BF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35422-832B-414B-A4DB-5BA902249E3A}" type="datetimeFigureOut">
              <a:rPr lang="ru-RU" smtClean="0"/>
              <a:t>19.05.2024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9CA3-965E-435C-944B-93AE5CE913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D35422-832B-414B-A4DB-5BA902249E3A}" type="datetimeFigureOut">
              <a:rPr lang="ru-RU" smtClean="0"/>
              <a:t>19.05.2024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69CA3-965E-435C-944B-93AE5CE913B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3D35422-832B-414B-A4DB-5BA902249E3A}" type="datetimeFigureOut">
              <a:rPr lang="ru-RU" smtClean="0"/>
              <a:t>19.05.2024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DA669CA3-965E-435C-944B-93AE5CE913BF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0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 err="1" smtClean="0"/>
              <a:t>Базлыкская</a:t>
            </a:r>
            <a:r>
              <a:rPr lang="ru-RU" sz="2400" b="1" dirty="0" smtClean="0"/>
              <a:t> сельская библиотека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8371656" cy="290892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4800" b="1" i="1" dirty="0" smtClean="0">
                <a:solidFill>
                  <a:schemeClr val="tx1"/>
                </a:solidFill>
              </a:rPr>
              <a:t>Моя родословная : </a:t>
            </a:r>
          </a:p>
          <a:p>
            <a:pPr marL="0" indent="0" algn="ctr">
              <a:buNone/>
            </a:pPr>
            <a:r>
              <a:rPr lang="ru-RU" sz="4800" b="1" i="1" dirty="0" smtClean="0">
                <a:solidFill>
                  <a:schemeClr val="tx1"/>
                </a:solidFill>
              </a:rPr>
              <a:t>ими гордятся в нашей семье</a:t>
            </a:r>
            <a:endParaRPr lang="ru-RU" sz="4800" b="1" i="1" dirty="0">
              <a:solidFill>
                <a:schemeClr val="tx1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5013176"/>
            <a:ext cx="4343400" cy="1311424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Выполнила: Степанова Элина </a:t>
            </a:r>
            <a:r>
              <a:rPr lang="ru-RU" dirty="0" smtClean="0"/>
              <a:t>Анатольевна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9878464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8686800" cy="6048672"/>
          </a:xfrm>
        </p:spPr>
        <p:txBody>
          <a:bodyPr>
            <a:normAutofit fontScale="90000"/>
          </a:bodyPr>
          <a:lstStyle/>
          <a:p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r>
              <a:rPr lang="ru-RU" sz="1200" i="1" dirty="0">
                <a:effectLst/>
                <a:latin typeface="Batang" panose="02030600000101010101" pitchFamily="18" charset="-127"/>
                <a:ea typeface="Batang" panose="02030600000101010101" pitchFamily="18" charset="-127"/>
                <a:cs typeface="Arabic Typesetting" panose="03020402040406030203" pitchFamily="66" charset="-78"/>
              </a:rPr>
              <a:t> </a:t>
            </a:r>
            <a:r>
              <a:rPr lang="ru-RU" sz="3100" b="1" i="1" dirty="0">
                <a:effectLst/>
                <a:latin typeface="Batang" panose="02030600000101010101" pitchFamily="18" charset="-127"/>
                <a:ea typeface="Batang" panose="02030600000101010101" pitchFamily="18" charset="-127"/>
                <a:cs typeface="Aharoni" panose="02010803020104030203" pitchFamily="2" charset="-79"/>
              </a:rPr>
              <a:t>Есть мудрое выражение: «Где одному не справиться, там род поддержит». В самые тяжелые минуты жизни именно родные люди становятся надежной опорой и защитой. Иметь семью, на мой взгляд, очень важно для каждого человека. Все семьи разные, есть большие и маленькие, но в каждой из них родные и близкие люди способны понять лучше, чем кто-либо </a:t>
            </a:r>
            <a:r>
              <a:rPr lang="ru-RU" sz="3100" b="1" i="1" dirty="0" smtClean="0">
                <a:effectLst/>
                <a:latin typeface="Batang" panose="02030600000101010101" pitchFamily="18" charset="-127"/>
                <a:ea typeface="Batang" panose="02030600000101010101" pitchFamily="18" charset="-127"/>
                <a:cs typeface="Aharoni" panose="02010803020104030203" pitchFamily="2" charset="-79"/>
              </a:rPr>
              <a:t>другой</a:t>
            </a:r>
            <a:r>
              <a:rPr lang="ru-RU" sz="3100" b="1" dirty="0" smtClean="0">
                <a:effectLst/>
                <a:cs typeface="Aharoni" panose="02010803020104030203" pitchFamily="2" charset="-79"/>
              </a:rPr>
              <a:t>….</a:t>
            </a:r>
            <a:r>
              <a:rPr lang="ru-RU" sz="3100" b="1" dirty="0">
                <a:effectLst/>
                <a:cs typeface="Aharoni" panose="02010803020104030203" pitchFamily="2" charset="-79"/>
              </a:rPr>
              <a:t/>
            </a:r>
            <a:br>
              <a:rPr lang="ru-RU" sz="3100" b="1" dirty="0">
                <a:effectLst/>
                <a:cs typeface="Aharoni" panose="02010803020104030203" pitchFamily="2" charset="-79"/>
              </a:rPr>
            </a:br>
            <a:endParaRPr lang="ru-RU" sz="3100" b="1" dirty="0"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8892382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Степанова Элина АНАТОЛЬЕВНА 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388" y="1554163"/>
            <a:ext cx="4907623" cy="4525962"/>
          </a:xfrm>
        </p:spPr>
      </p:pic>
    </p:spTree>
    <p:extLst>
      <p:ext uri="{BB962C8B-B14F-4D97-AF65-F5344CB8AC3E}">
        <p14:creationId xmlns:p14="http://schemas.microsoft.com/office/powerpoint/2010/main" val="328501217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112"/>
            <a:ext cx="9114288" cy="6982751"/>
          </a:xfrm>
        </p:spPr>
      </p:pic>
      <p:sp>
        <p:nvSpPr>
          <p:cNvPr id="6" name="Овал 5"/>
          <p:cNvSpPr/>
          <p:nvPr/>
        </p:nvSpPr>
        <p:spPr>
          <a:xfrm>
            <a:off x="4211960" y="810423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2900406" y="191476"/>
            <a:ext cx="1300142" cy="977135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dirty="0" smtClean="0"/>
              <a:t>Степанова Акулина Анатоль.</a:t>
            </a:r>
            <a:endParaRPr lang="ru-RU" sz="1000" dirty="0"/>
          </a:p>
        </p:txBody>
      </p:sp>
      <p:sp>
        <p:nvSpPr>
          <p:cNvPr id="8" name="Овал 7"/>
          <p:cNvSpPr/>
          <p:nvPr/>
        </p:nvSpPr>
        <p:spPr>
          <a:xfrm>
            <a:off x="4788024" y="810423"/>
            <a:ext cx="360040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4282263" y="128743"/>
            <a:ext cx="1271424" cy="1039869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dirty="0" smtClean="0"/>
              <a:t>Степанова Элина Анатоль. </a:t>
            </a:r>
            <a:r>
              <a:rPr lang="ru-RU" sz="1400" dirty="0" smtClean="0">
                <a:solidFill>
                  <a:srgbClr val="FF0000"/>
                </a:solidFill>
              </a:rPr>
              <a:t>Я</a:t>
            </a:r>
            <a:endParaRPr lang="ru-RU" sz="1400" dirty="0"/>
          </a:p>
        </p:txBody>
      </p:sp>
      <p:sp>
        <p:nvSpPr>
          <p:cNvPr id="10" name="Овал 9"/>
          <p:cNvSpPr/>
          <p:nvPr/>
        </p:nvSpPr>
        <p:spPr>
          <a:xfrm>
            <a:off x="3665791" y="1228509"/>
            <a:ext cx="1183776" cy="1269819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b="1" dirty="0" smtClean="0"/>
              <a:t>Степанов Анатолий</a:t>
            </a:r>
          </a:p>
          <a:p>
            <a:pPr algn="ctr"/>
            <a:r>
              <a:rPr lang="ru-RU" sz="1000" b="1" dirty="0" smtClean="0"/>
              <a:t>Николаевич </a:t>
            </a:r>
            <a:endParaRPr lang="ru-RU" sz="1000" dirty="0"/>
          </a:p>
        </p:txBody>
      </p:sp>
      <p:sp>
        <p:nvSpPr>
          <p:cNvPr id="11" name="Овал 10"/>
          <p:cNvSpPr/>
          <p:nvPr/>
        </p:nvSpPr>
        <p:spPr>
          <a:xfrm>
            <a:off x="5030087" y="1639991"/>
            <a:ext cx="828800" cy="858337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dirty="0" smtClean="0"/>
              <a:t>Степанов Владимир Ник</a:t>
            </a:r>
            <a:endParaRPr lang="ru-RU" sz="1000" dirty="0"/>
          </a:p>
        </p:txBody>
      </p:sp>
      <p:sp>
        <p:nvSpPr>
          <p:cNvPr id="12" name="Овал 11"/>
          <p:cNvSpPr/>
          <p:nvPr/>
        </p:nvSpPr>
        <p:spPr>
          <a:xfrm flipV="1">
            <a:off x="5030087" y="1787286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1964261" y="2865245"/>
            <a:ext cx="914400" cy="914400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dirty="0" smtClean="0"/>
              <a:t>Магутова (</a:t>
            </a:r>
            <a:r>
              <a:rPr lang="ru-RU" sz="1000" dirty="0" err="1" smtClean="0"/>
              <a:t>Ибраева</a:t>
            </a:r>
            <a:r>
              <a:rPr lang="ru-RU" sz="1000" dirty="0" smtClean="0"/>
              <a:t>)</a:t>
            </a:r>
            <a:r>
              <a:rPr lang="ru-RU" sz="1000" dirty="0" err="1" smtClean="0"/>
              <a:t>Раисв</a:t>
            </a:r>
            <a:r>
              <a:rPr lang="ru-RU" sz="1000" dirty="0" smtClean="0"/>
              <a:t> Х.</a:t>
            </a:r>
            <a:endParaRPr lang="ru-RU" sz="1000" dirty="0"/>
          </a:p>
        </p:txBody>
      </p:sp>
      <p:sp>
        <p:nvSpPr>
          <p:cNvPr id="14" name="Овал 13"/>
          <p:cNvSpPr/>
          <p:nvPr/>
        </p:nvSpPr>
        <p:spPr>
          <a:xfrm>
            <a:off x="3084984" y="2837778"/>
            <a:ext cx="914400" cy="914400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dirty="0" err="1" smtClean="0"/>
              <a:t>Мазгутова</a:t>
            </a:r>
            <a:r>
              <a:rPr lang="ru-RU" sz="1000" dirty="0" smtClean="0"/>
              <a:t> ( Степанова ) Роза Х</a:t>
            </a:r>
            <a:endParaRPr lang="ru-RU" sz="1000" dirty="0"/>
          </a:p>
        </p:txBody>
      </p:sp>
      <p:sp>
        <p:nvSpPr>
          <p:cNvPr id="15" name="Овал 14"/>
          <p:cNvSpPr/>
          <p:nvPr/>
        </p:nvSpPr>
        <p:spPr>
          <a:xfrm>
            <a:off x="5984299" y="1639991"/>
            <a:ext cx="826944" cy="858337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dirty="0" smtClean="0"/>
              <a:t>Степанов Александр Ник</a:t>
            </a:r>
            <a:endParaRPr lang="ru-RU" sz="1000" dirty="0"/>
          </a:p>
        </p:txBody>
      </p:sp>
      <p:sp>
        <p:nvSpPr>
          <p:cNvPr id="16" name="Овал 15"/>
          <p:cNvSpPr/>
          <p:nvPr/>
        </p:nvSpPr>
        <p:spPr>
          <a:xfrm>
            <a:off x="2471816" y="1639991"/>
            <a:ext cx="914400" cy="85833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dirty="0" smtClean="0"/>
              <a:t>Степанов Вячеслав  Ник.</a:t>
            </a:r>
            <a:endParaRPr lang="ru-RU" sz="1000" dirty="0"/>
          </a:p>
        </p:txBody>
      </p:sp>
      <p:sp>
        <p:nvSpPr>
          <p:cNvPr id="18" name="Овал 17"/>
          <p:cNvSpPr/>
          <p:nvPr/>
        </p:nvSpPr>
        <p:spPr>
          <a:xfrm>
            <a:off x="4161406" y="2832993"/>
            <a:ext cx="914400" cy="914400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dirty="0" smtClean="0"/>
              <a:t>Степанов Николай Влад.</a:t>
            </a:r>
            <a:endParaRPr lang="ru-RU" sz="1000" dirty="0"/>
          </a:p>
        </p:txBody>
      </p:sp>
      <p:sp>
        <p:nvSpPr>
          <p:cNvPr id="19" name="Овал 18"/>
          <p:cNvSpPr/>
          <p:nvPr/>
        </p:nvSpPr>
        <p:spPr>
          <a:xfrm>
            <a:off x="5157816" y="2867259"/>
            <a:ext cx="791743" cy="815953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dirty="0" smtClean="0"/>
              <a:t>Степанова  Елена ВЛ</a:t>
            </a:r>
            <a:endParaRPr lang="ru-RU" sz="1000" dirty="0"/>
          </a:p>
        </p:txBody>
      </p:sp>
      <p:sp>
        <p:nvSpPr>
          <p:cNvPr id="20" name="Овал 19"/>
          <p:cNvSpPr/>
          <p:nvPr/>
        </p:nvSpPr>
        <p:spPr>
          <a:xfrm>
            <a:off x="5927386" y="2880640"/>
            <a:ext cx="808298" cy="805480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dirty="0" smtClean="0"/>
              <a:t>Степанова </a:t>
            </a:r>
            <a:r>
              <a:rPr lang="ru-RU" sz="1000" dirty="0" err="1" smtClean="0"/>
              <a:t>Елиза</a:t>
            </a:r>
            <a:r>
              <a:rPr lang="ru-RU" sz="1000" dirty="0" smtClean="0"/>
              <a:t> ВЛ</a:t>
            </a:r>
            <a:endParaRPr lang="ru-RU" sz="1000" dirty="0"/>
          </a:p>
        </p:txBody>
      </p:sp>
      <p:sp>
        <p:nvSpPr>
          <p:cNvPr id="21" name="Овал 20"/>
          <p:cNvSpPr/>
          <p:nvPr/>
        </p:nvSpPr>
        <p:spPr>
          <a:xfrm>
            <a:off x="6735684" y="2867259"/>
            <a:ext cx="851040" cy="805481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dirty="0" smtClean="0"/>
              <a:t>Иванов </a:t>
            </a:r>
            <a:r>
              <a:rPr lang="ru-RU" sz="1000" dirty="0" err="1" smtClean="0"/>
              <a:t>Афанасий.Вл</a:t>
            </a:r>
            <a:endParaRPr lang="ru-RU" dirty="0"/>
          </a:p>
        </p:txBody>
      </p:sp>
      <p:sp>
        <p:nvSpPr>
          <p:cNvPr id="22" name="Овал 21"/>
          <p:cNvSpPr/>
          <p:nvPr/>
        </p:nvSpPr>
        <p:spPr>
          <a:xfrm>
            <a:off x="7586724" y="2867259"/>
            <a:ext cx="945716" cy="844674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dirty="0" smtClean="0"/>
              <a:t>Степанова Вера </a:t>
            </a:r>
            <a:r>
              <a:rPr lang="ru-RU" sz="1000" dirty="0" err="1" smtClean="0"/>
              <a:t>Вл</a:t>
            </a:r>
            <a:endParaRPr lang="ru-RU" sz="1000" dirty="0"/>
          </a:p>
        </p:txBody>
      </p:sp>
      <p:sp>
        <p:nvSpPr>
          <p:cNvPr id="23" name="Овал 22"/>
          <p:cNvSpPr/>
          <p:nvPr/>
        </p:nvSpPr>
        <p:spPr>
          <a:xfrm>
            <a:off x="2929016" y="4131843"/>
            <a:ext cx="914400" cy="914400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dirty="0" err="1" smtClean="0"/>
              <a:t>Мазгутов</a:t>
            </a:r>
            <a:r>
              <a:rPr lang="ru-RU" sz="1000" dirty="0" smtClean="0"/>
              <a:t> </a:t>
            </a:r>
            <a:r>
              <a:rPr lang="ru-RU" sz="1000" dirty="0" err="1" smtClean="0"/>
              <a:t>Хатып</a:t>
            </a:r>
            <a:r>
              <a:rPr lang="ru-RU" sz="1000" dirty="0" smtClean="0"/>
              <a:t>  Ш.</a:t>
            </a:r>
            <a:endParaRPr lang="ru-RU" sz="1000" dirty="0"/>
          </a:p>
        </p:txBody>
      </p:sp>
      <p:sp>
        <p:nvSpPr>
          <p:cNvPr id="24" name="Овал 23"/>
          <p:cNvSpPr/>
          <p:nvPr/>
        </p:nvSpPr>
        <p:spPr>
          <a:xfrm>
            <a:off x="1962975" y="4091996"/>
            <a:ext cx="914400" cy="914400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dirty="0" err="1" smtClean="0"/>
              <a:t>Мазгутова</a:t>
            </a:r>
            <a:r>
              <a:rPr lang="ru-RU" sz="1000" dirty="0" smtClean="0"/>
              <a:t>  Гликерия </a:t>
            </a:r>
          </a:p>
          <a:p>
            <a:pPr algn="ctr"/>
            <a:r>
              <a:rPr lang="ru-RU" sz="1200" dirty="0" smtClean="0"/>
              <a:t>М.</a:t>
            </a:r>
            <a:endParaRPr lang="ru-RU" sz="1200" dirty="0"/>
          </a:p>
        </p:txBody>
      </p:sp>
      <p:sp>
        <p:nvSpPr>
          <p:cNvPr id="25" name="Овал 24"/>
          <p:cNvSpPr/>
          <p:nvPr/>
        </p:nvSpPr>
        <p:spPr>
          <a:xfrm>
            <a:off x="5069899" y="4071806"/>
            <a:ext cx="914400" cy="914400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dirty="0" smtClean="0"/>
              <a:t>Степанов Владимир Иван</a:t>
            </a:r>
            <a:endParaRPr lang="ru-RU" sz="1000" dirty="0"/>
          </a:p>
        </p:txBody>
      </p:sp>
      <p:sp>
        <p:nvSpPr>
          <p:cNvPr id="26" name="Овал 25"/>
          <p:cNvSpPr/>
          <p:nvPr/>
        </p:nvSpPr>
        <p:spPr>
          <a:xfrm>
            <a:off x="6068227" y="4071806"/>
            <a:ext cx="914400" cy="914400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dirty="0" smtClean="0"/>
              <a:t>Степанова( </a:t>
            </a:r>
            <a:r>
              <a:rPr lang="ru-RU" sz="1000" dirty="0" smtClean="0"/>
              <a:t>Андреева)</a:t>
            </a:r>
            <a:r>
              <a:rPr lang="ru-RU" sz="1000" dirty="0" smtClean="0"/>
              <a:t>Марина </a:t>
            </a:r>
            <a:r>
              <a:rPr lang="ru-RU" sz="1000" dirty="0" smtClean="0"/>
              <a:t>Яков</a:t>
            </a:r>
            <a:endParaRPr lang="ru-RU" sz="1000" dirty="0"/>
          </a:p>
        </p:txBody>
      </p:sp>
      <p:sp>
        <p:nvSpPr>
          <p:cNvPr id="30" name="Овал 29"/>
          <p:cNvSpPr/>
          <p:nvPr/>
        </p:nvSpPr>
        <p:spPr>
          <a:xfrm>
            <a:off x="3945246" y="906475"/>
            <a:ext cx="510604" cy="435779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000" dirty="0" smtClean="0"/>
              <a:t>Мама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74712106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Первые упоминания…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ru-RU" dirty="0" err="1"/>
              <a:t>Мазгутова</a:t>
            </a:r>
            <a:r>
              <a:rPr lang="ru-RU" dirty="0"/>
              <a:t> </a:t>
            </a:r>
            <a:r>
              <a:rPr lang="ru-RU" dirty="0" err="1"/>
              <a:t>Хатыпа</a:t>
            </a:r>
            <a:r>
              <a:rPr lang="ru-RU" dirty="0"/>
              <a:t>  </a:t>
            </a:r>
            <a:r>
              <a:rPr lang="ru-RU" dirty="0" err="1"/>
              <a:t>Шияповича</a:t>
            </a:r>
            <a:r>
              <a:rPr lang="ru-RU" dirty="0"/>
              <a:t> 1909г.р,уроженца из </a:t>
            </a:r>
            <a:r>
              <a:rPr lang="ru-RU" dirty="0" err="1"/>
              <a:t>д.Ново-Шахово</a:t>
            </a:r>
            <a:r>
              <a:rPr lang="ru-RU" dirty="0"/>
              <a:t> </a:t>
            </a:r>
            <a:r>
              <a:rPr lang="ru-RU" dirty="0" err="1"/>
              <a:t>Ермекеевского</a:t>
            </a:r>
            <a:r>
              <a:rPr lang="ru-RU" dirty="0"/>
              <a:t> района и </a:t>
            </a:r>
            <a:r>
              <a:rPr lang="ru-RU" dirty="0" err="1"/>
              <a:t>прабабабушки</a:t>
            </a:r>
            <a:r>
              <a:rPr lang="ru-RU" dirty="0"/>
              <a:t>  </a:t>
            </a:r>
            <a:endParaRPr lang="ru-RU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ru-RU" dirty="0" err="1" smtClean="0"/>
              <a:t>Мазгутовой</a:t>
            </a:r>
            <a:r>
              <a:rPr lang="ru-RU" dirty="0" smtClean="0"/>
              <a:t> </a:t>
            </a:r>
            <a:r>
              <a:rPr lang="ru-RU" dirty="0"/>
              <a:t>Гликерии Михайловны 1905 </a:t>
            </a:r>
            <a:r>
              <a:rPr lang="ru-RU" dirty="0" err="1"/>
              <a:t>г.р</a:t>
            </a:r>
            <a:r>
              <a:rPr lang="ru-RU" dirty="0"/>
              <a:t> родом из </a:t>
            </a:r>
            <a:r>
              <a:rPr lang="ru-RU" dirty="0" err="1"/>
              <a:t>с.Слак</a:t>
            </a:r>
            <a:r>
              <a:rPr lang="ru-RU" dirty="0"/>
              <a:t>-Баша </a:t>
            </a:r>
            <a:r>
              <a:rPr lang="ru-RU" dirty="0" err="1"/>
              <a:t>Бижбулякского</a:t>
            </a:r>
            <a:r>
              <a:rPr lang="ru-RU" dirty="0"/>
              <a:t> </a:t>
            </a:r>
            <a:r>
              <a:rPr lang="ru-RU" dirty="0" smtClean="0"/>
              <a:t>района ( до 1957 года входило в состав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dirty="0" err="1" smtClean="0"/>
              <a:t>Бижбулякского</a:t>
            </a:r>
            <a:r>
              <a:rPr lang="ru-RU" dirty="0" smtClean="0"/>
              <a:t> района).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584319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5" y="5088201"/>
            <a:ext cx="4305463" cy="1512168"/>
          </a:xfrm>
        </p:spPr>
        <p:txBody>
          <a:bodyPr>
            <a:normAutofit/>
          </a:bodyPr>
          <a:lstStyle/>
          <a:p>
            <a:r>
              <a:rPr lang="ru-RU" sz="18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Мазгутовой</a:t>
            </a: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Гликерии Михайловны 1905 </a:t>
            </a:r>
            <a:r>
              <a:rPr lang="ru-RU" sz="18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г.р</a:t>
            </a: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родом из </a:t>
            </a:r>
            <a:r>
              <a:rPr lang="ru-RU" sz="18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с.Слак</a:t>
            </a: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-Баша </a:t>
            </a:r>
            <a:r>
              <a:rPr lang="ru-RU" sz="18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Бижбулякского</a:t>
            </a:r>
            <a:r>
              <a:rPr lang="ru-RU" sz="1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района </a:t>
            </a:r>
            <a:r>
              <a:rPr lang="ru-RU" sz="18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ru-RU" sz="18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273482"/>
            <a:ext cx="3335154" cy="452596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62940"/>
            <a:ext cx="3672408" cy="4536504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2961" y="5070319"/>
            <a:ext cx="417646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 smtClean="0">
              <a:solidFill>
                <a:schemeClr val="accent1"/>
              </a:solidFill>
            </a:endParaRPr>
          </a:p>
          <a:p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Мазгутова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Хатыпа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Шияповича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1909г.р,уроженца из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д.Ново-Шахово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b="1" dirty="0" err="1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Ермекеевского</a:t>
            </a:r>
            <a:r>
              <a:rPr lang="ru-RU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района</a:t>
            </a:r>
            <a:endParaRPr lang="ru-RU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06156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1800" dirty="0" smtClean="0"/>
              <a:t>                                                                               </a:t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/>
              <a:t> </a:t>
            </a:r>
            <a:r>
              <a:rPr lang="ru-RU" sz="1800" dirty="0" smtClean="0"/>
              <a:t>                                                                                         Медресе «</a:t>
            </a:r>
            <a:r>
              <a:rPr lang="ru-RU" sz="1800" dirty="0" err="1" smtClean="0"/>
              <a:t>Мухаммадия</a:t>
            </a:r>
            <a:r>
              <a:rPr lang="ru-RU" sz="1800" dirty="0" smtClean="0"/>
              <a:t>» в КАЗАНИИ</a:t>
            </a:r>
            <a:endParaRPr lang="ru-RU" sz="18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052736"/>
            <a:ext cx="3633575" cy="4724400"/>
          </a:xfrm>
        </p:spPr>
      </p:pic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052736"/>
            <a:ext cx="4343400" cy="4727016"/>
          </a:xfrm>
        </p:spPr>
      </p:pic>
    </p:spTree>
    <p:extLst>
      <p:ext uri="{BB962C8B-B14F-4D97-AF65-F5344CB8AC3E}">
        <p14:creationId xmlns:p14="http://schemas.microsoft.com/office/powerpoint/2010/main" val="219951503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32656"/>
            <a:ext cx="3960440" cy="5904656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32656"/>
            <a:ext cx="4559424" cy="3898859"/>
          </a:xfrm>
        </p:spPr>
      </p:pic>
      <p:sp>
        <p:nvSpPr>
          <p:cNvPr id="8" name="TextBox 7"/>
          <p:cNvSpPr txBox="1"/>
          <p:nvPr/>
        </p:nvSpPr>
        <p:spPr>
          <a:xfrm>
            <a:off x="4572000" y="4319800"/>
            <a:ext cx="41764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/>
              <a:t>ПРИУРАЛЬСКИЙ ЧУВАШСКИЙ ПЕДАГОГИЧЕСКИЙ ТЕХНИКУМ. Основан в </a:t>
            </a:r>
            <a:r>
              <a:rPr lang="ru-RU" sz="1600" dirty="0" smtClean="0"/>
              <a:t>1918</a:t>
            </a:r>
          </a:p>
          <a:p>
            <a:r>
              <a:rPr lang="ru-RU" sz="1600" dirty="0" smtClean="0"/>
              <a:t> </a:t>
            </a:r>
            <a:r>
              <a:rPr lang="ru-RU" sz="1600" dirty="0"/>
              <a:t>в Уфе как чуваш. учительская семинария, с 1920 3‑годичные </a:t>
            </a:r>
            <a:r>
              <a:rPr lang="ru-RU" sz="1600" dirty="0" err="1"/>
              <a:t>пед</a:t>
            </a:r>
            <a:r>
              <a:rPr lang="ru-RU" sz="1600" dirty="0"/>
              <a:t>. курсы, с 1922 </a:t>
            </a:r>
            <a:r>
              <a:rPr lang="ru-RU" sz="1600" dirty="0" err="1"/>
              <a:t>П.ч.п.т</a:t>
            </a:r>
            <a:r>
              <a:rPr lang="ru-RU" sz="1600" dirty="0"/>
              <a:t>., с 1937 </a:t>
            </a:r>
            <a:endParaRPr lang="ru-RU" sz="1600" dirty="0" smtClean="0"/>
          </a:p>
          <a:p>
            <a:r>
              <a:rPr lang="ru-RU" sz="1600" dirty="0" err="1" smtClean="0"/>
              <a:t>пед</a:t>
            </a:r>
            <a:r>
              <a:rPr lang="ru-RU" sz="1600" dirty="0"/>
              <a:t>. </a:t>
            </a:r>
            <a:r>
              <a:rPr lang="ru-RU" sz="1600" dirty="0" err="1"/>
              <a:t>уч‑ще</a:t>
            </a:r>
            <a:r>
              <a:rPr lang="ru-RU" sz="1600" dirty="0"/>
              <a:t>. В 1930 переведён в </a:t>
            </a:r>
            <a:r>
              <a:rPr lang="ru-RU" sz="1600" dirty="0" err="1"/>
              <a:t>г.Белебей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128064131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/>
              <a:t>Аттестат и СВИДЕТЕЛЬСТВО О БРАКЕ</a:t>
            </a:r>
            <a:endParaRPr lang="ru-RU" sz="2800" b="1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268760"/>
            <a:ext cx="4320480" cy="4968552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340768"/>
            <a:ext cx="3543300" cy="4724400"/>
          </a:xfrm>
        </p:spPr>
      </p:pic>
    </p:spTree>
    <p:extLst>
      <p:ext uri="{BB962C8B-B14F-4D97-AF65-F5344CB8AC3E}">
        <p14:creationId xmlns:p14="http://schemas.microsoft.com/office/powerpoint/2010/main" val="283629600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        Роза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4725144"/>
            <a:ext cx="3600400" cy="1944216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332656"/>
            <a:ext cx="3514961" cy="4248472"/>
          </a:xfr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2656"/>
            <a:ext cx="4536504" cy="6336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64007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4149080"/>
            <a:ext cx="4054224" cy="2376264"/>
          </a:xfrm>
        </p:spPr>
        <p:txBody>
          <a:bodyPr/>
          <a:lstStyle/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Гликерия и Роз</a:t>
            </a:r>
            <a:r>
              <a:rPr lang="ru-RU" dirty="0" smtClean="0"/>
              <a:t>а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02281"/>
            <a:ext cx="4896544" cy="3886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88640"/>
            <a:ext cx="3144252" cy="4084286"/>
          </a:xfrm>
        </p:spPr>
      </p:pic>
      <p:pic>
        <p:nvPicPr>
          <p:cNvPr id="9" name="Объект 8"/>
          <p:cNvPicPr>
            <a:picLocks noGrp="1" noChangeAspect="1"/>
          </p:cNvPicPr>
          <p:nvPr>
            <p:ph sz="half"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780928"/>
            <a:ext cx="2952328" cy="3936437"/>
          </a:xfrm>
        </p:spPr>
      </p:pic>
    </p:spTree>
    <p:extLst>
      <p:ext uri="{BB962C8B-B14F-4D97-AF65-F5344CB8AC3E}">
        <p14:creationId xmlns:p14="http://schemas.microsoft.com/office/powerpoint/2010/main" val="340390757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436" y="332656"/>
            <a:ext cx="4461579" cy="2765682"/>
          </a:xfrm>
        </p:spPr>
      </p:pic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476672"/>
            <a:ext cx="4104456" cy="5832648"/>
          </a:xfr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356993"/>
            <a:ext cx="4464496" cy="30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434852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О </a:t>
            </a:r>
            <a:r>
              <a:rPr lang="ru-RU" dirty="0" err="1"/>
              <a:t>степанове</a:t>
            </a:r>
            <a:r>
              <a:rPr lang="ru-RU" dirty="0"/>
              <a:t>  Владимире и марине </a:t>
            </a:r>
            <a:r>
              <a:rPr lang="ru-RU" dirty="0" err="1" smtClean="0"/>
              <a:t>яковлевне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554162"/>
            <a:ext cx="8668072" cy="4899174"/>
          </a:xfrm>
        </p:spPr>
        <p:txBody>
          <a:bodyPr>
            <a:normAutofit/>
          </a:bodyPr>
          <a:lstStyle/>
          <a:p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Мой прадед Владимир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Иванович 1895 г.р. 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был крестьянином, но он был непростым, а зажиточным крестьянином. Он имел большой дом , шерстобитный станок и оборудовал маслобойку , также вывел родник в центр села. Вместе с прабабушкой Марией Яковлевной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1893 </a:t>
            </a:r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г.р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они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воспитали пятерых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детей.</a:t>
            </a:r>
          </a:p>
          <a:p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Степанова Елена Владимировна 1916 г.р.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Степанов Николай Владимирович 1925г.р.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Степанова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Вера Владимировна. 1928 </a:t>
            </a:r>
            <a:r>
              <a:rPr lang="ru-RU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г.р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Степанов – Иванов( дали фамилию в честь деда) Афанасий     Владимирович  193*</a:t>
            </a:r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г.р</a:t>
            </a: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Степанова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Елизавета Владимировна 1937г.р</a:t>
            </a:r>
          </a:p>
          <a:p>
            <a:pPr marL="0" indent="0">
              <a:buNone/>
            </a:pPr>
            <a:endParaRPr lang="ru-RU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999694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О дедушке .  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04800" y="1196752"/>
            <a:ext cx="6715472" cy="488337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Степанов Николай Владимирович 1925 </a:t>
            </a:r>
            <a:r>
              <a:rPr lang="ru-RU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г.р</a:t>
            </a:r>
            <a:r>
              <a:rPr lang="ru-RU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..</a:t>
            </a:r>
            <a:r>
              <a:rPr lang="ru-RU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Из военкомата был направлен в учебно-стрелковый </a:t>
            </a:r>
            <a:r>
              <a:rPr lang="ru-RU" sz="2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полк.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1943 был призван в советскую армию.</a:t>
            </a:r>
            <a:endParaRPr lang="ru-RU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2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Май  </a:t>
            </a:r>
            <a:r>
              <a:rPr lang="ru-RU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1944 года из 26 запасного </a:t>
            </a:r>
            <a:r>
              <a:rPr lang="ru-RU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стрелкого</a:t>
            </a:r>
            <a:r>
              <a:rPr lang="ru-RU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полка был командирован на завод  № 66  ( Находился на станции урман за Уфой ) , </a:t>
            </a:r>
            <a:endParaRPr lang="ru-RU" sz="2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</a:t>
            </a:r>
            <a:r>
              <a:rPr lang="ru-RU" sz="2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оябре </a:t>
            </a:r>
            <a:r>
              <a:rPr lang="ru-RU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1944 года  был сопровождающим боеприпасов  в </a:t>
            </a:r>
            <a:r>
              <a:rPr lang="ru-RU" sz="21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Молдовию</a:t>
            </a:r>
            <a:r>
              <a:rPr lang="ru-RU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, Украину , Эстонию, Латвию </a:t>
            </a:r>
            <a:endParaRPr lang="ru-RU" sz="2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2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 мая 1945 года в Венгрии .</a:t>
            </a:r>
          </a:p>
          <a:p>
            <a:pPr marL="0" indent="0">
              <a:buNone/>
            </a:pPr>
            <a:r>
              <a:rPr lang="ru-RU" sz="2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Был награжден медалями за взятие Будапешта  и  за победу над Германией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3780" y="4221088"/>
            <a:ext cx="1656692" cy="187220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3780" y="980728"/>
            <a:ext cx="1656692" cy="2670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86263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6448" y="188640"/>
            <a:ext cx="8446712" cy="648072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Мои бабушка и 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дедушка</a:t>
            </a:r>
            <a:endParaRPr lang="ru-RU" sz="3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706" y="836712"/>
            <a:ext cx="3888432" cy="4829386"/>
          </a:xfrm>
        </p:spPr>
      </p:pic>
      <p:pic>
        <p:nvPicPr>
          <p:cNvPr id="14" name="Объект 13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576" y="794250"/>
            <a:ext cx="3846879" cy="4939006"/>
          </a:xfrm>
        </p:spPr>
      </p:pic>
      <p:sp>
        <p:nvSpPr>
          <p:cNvPr id="4" name="TextBox 3"/>
          <p:cNvSpPr txBox="1"/>
          <p:nvPr/>
        </p:nvSpPr>
        <p:spPr>
          <a:xfrm>
            <a:off x="260690" y="5275883"/>
            <a:ext cx="41764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Степанов Николай Владимирович</a:t>
            </a:r>
          </a:p>
          <a:p>
            <a:pPr algn="ctr"/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1925 -2008 г.</a:t>
            </a:r>
            <a:endParaRPr lang="ru-RU" sz="2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2000" y="5373216"/>
            <a:ext cx="389857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0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Мазгутова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Роза</a:t>
            </a:r>
          </a:p>
          <a:p>
            <a:pPr algn="ctr"/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0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Хатыповна</a:t>
            </a:r>
            <a:endParaRPr lang="ru-RU" sz="20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1927-1988г.</a:t>
            </a:r>
          </a:p>
          <a:p>
            <a:endParaRPr lang="ru-RU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70577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7985" y="4398853"/>
            <a:ext cx="4536504" cy="1944216"/>
          </a:xfrm>
        </p:spPr>
        <p:txBody>
          <a:bodyPr>
            <a:normAutofit/>
          </a:bodyPr>
          <a:lstStyle/>
          <a:p>
            <a:r>
              <a:rPr lang="ru-RU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Бугурусланский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 педагогический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институт1949 году .</a:t>
            </a:r>
            <a:b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</a:b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Физико- математический  факультет.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</a:endParaRPr>
          </a:p>
        </p:txBody>
      </p:sp>
      <p:pic>
        <p:nvPicPr>
          <p:cNvPr id="13" name="Объект 1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573892"/>
            <a:ext cx="3240360" cy="1944216"/>
          </a:xfrm>
        </p:spPr>
      </p:pic>
      <p:pic>
        <p:nvPicPr>
          <p:cNvPr id="21" name="Объект 20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516" y="260648"/>
            <a:ext cx="3528392" cy="4176464"/>
          </a:xfr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260648"/>
            <a:ext cx="4536504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12055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бабушка</a:t>
            </a:r>
            <a:endParaRPr lang="ru-RU" dirty="0"/>
          </a:p>
        </p:txBody>
      </p:sp>
      <p:pic>
        <p:nvPicPr>
          <p:cNvPr id="12" name="Объект 11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628800"/>
            <a:ext cx="4343400" cy="4211021"/>
          </a:xfrm>
        </p:spPr>
      </p:pic>
      <p:pic>
        <p:nvPicPr>
          <p:cNvPr id="14" name="Объект 13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340768"/>
            <a:ext cx="3672408" cy="4983832"/>
          </a:xfrm>
        </p:spPr>
      </p:pic>
      <p:sp>
        <p:nvSpPr>
          <p:cNvPr id="3" name="TextBox 2"/>
          <p:cNvSpPr txBox="1"/>
          <p:nvPr/>
        </p:nvSpPr>
        <p:spPr>
          <a:xfrm>
            <a:off x="4283968" y="6237312"/>
            <a:ext cx="4713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 smtClean="0">
                <a:solidFill>
                  <a:schemeClr val="tx2">
                    <a:lumMod val="75000"/>
                  </a:schemeClr>
                </a:solidFill>
              </a:rPr>
              <a:t>Белебеевское</a:t>
            </a:r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 педагогическое училище</a:t>
            </a:r>
            <a:endParaRPr lang="ru-RU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58174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Роза и Владимир</a:t>
            </a:r>
            <a:endParaRPr lang="ru-RU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1412776"/>
            <a:ext cx="4191000" cy="4040961"/>
          </a:xfrm>
        </p:spPr>
      </p:pic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412777"/>
            <a:ext cx="4343400" cy="3888431"/>
          </a:xfrm>
        </p:spPr>
      </p:pic>
    </p:spTree>
    <p:extLst>
      <p:ext uri="{BB962C8B-B14F-4D97-AF65-F5344CB8AC3E}">
        <p14:creationId xmlns:p14="http://schemas.microsoft.com/office/powerpoint/2010/main" val="393505211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Объект 22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221088"/>
            <a:ext cx="4191000" cy="2358353"/>
          </a:xfrm>
        </p:spPr>
      </p:pic>
      <p:pic>
        <p:nvPicPr>
          <p:cNvPr id="28" name="Объект 2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60648"/>
            <a:ext cx="6912768" cy="3600400"/>
          </a:xfrm>
        </p:spPr>
      </p:pic>
    </p:spTree>
    <p:extLst>
      <p:ext uri="{BB962C8B-B14F-4D97-AF65-F5344CB8AC3E}">
        <p14:creationId xmlns:p14="http://schemas.microsoft.com/office/powerpoint/2010/main" val="247108919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</a:rPr>
              <a:t>Дети моего дедушки и бабушки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Степанов Вячеслав 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Николаевич1949г.р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Степанов Анатолий 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Николаевич 1952г.р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Степанов Владимир 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Николаевич 1956г.р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Степанов Александр </a:t>
            </a:r>
          </a:p>
          <a:p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Владимирович 1960г.р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2140929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Так говорили мудрецы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ru-RU" b="1" dirty="0"/>
              <a:t>Человек без братьев и сестер — одинокое дерево. </a:t>
            </a:r>
            <a:endParaRPr lang="ru-RU" b="1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ru-RU" b="1" dirty="0" smtClean="0"/>
              <a:t>Без </a:t>
            </a:r>
            <a:r>
              <a:rPr lang="ru-RU" b="1" dirty="0"/>
              <a:t>рода, хоть с моста в воду. </a:t>
            </a:r>
            <a:endParaRPr lang="ru-RU" b="1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ru-RU" b="1" dirty="0" smtClean="0"/>
              <a:t>Дерево </a:t>
            </a:r>
            <a:r>
              <a:rPr lang="ru-RU" b="1" dirty="0"/>
              <a:t>держится корнями, а человек семьёй</a:t>
            </a:r>
            <a:r>
              <a:rPr lang="ru-RU" b="1" dirty="0" smtClean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b="1" dirty="0" smtClean="0"/>
              <a:t> </a:t>
            </a:r>
            <a:r>
              <a:rPr lang="ru-RU" b="1" dirty="0"/>
              <a:t>Хорошо там живется, где вместе сеется и жнётся. </a:t>
            </a:r>
            <a:endParaRPr lang="ru-RU" b="1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ru-RU" b="1" dirty="0" smtClean="0"/>
              <a:t>Зачем </a:t>
            </a:r>
            <a:r>
              <a:rPr lang="ru-RU" b="1" dirty="0"/>
              <a:t>и клад, когда в семье лад.</a:t>
            </a:r>
          </a:p>
        </p:txBody>
      </p:sp>
    </p:spTree>
    <p:extLst>
      <p:ext uri="{BB962C8B-B14F-4D97-AF65-F5344CB8AC3E}">
        <p14:creationId xmlns:p14="http://schemas.microsoft.com/office/powerpoint/2010/main" val="290919434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988</TotalTime>
  <Words>463</Words>
  <Application>Microsoft Office PowerPoint</Application>
  <PresentationFormat>Экран (4:3)</PresentationFormat>
  <Paragraphs>82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Трек</vt:lpstr>
      <vt:lpstr>Базлыкская сельская библиотека</vt:lpstr>
      <vt:lpstr>  Есть мудрое выражение: «Где одному не справиться, там род поддержит». В самые тяжелые минуты жизни именно родные люди становятся надежной опорой и защитой. Иметь семью, на мой взгляд, очень важно для каждого человека. Все семьи разные, есть большие и маленькие, но в каждой из них родные и близкие люди способны понять лучше, чем кто-либо другой…. </vt:lpstr>
      <vt:lpstr>Степанова Элина АНАТОЛЬЕВНА </vt:lpstr>
      <vt:lpstr>Презентация PowerPoint</vt:lpstr>
      <vt:lpstr> Первые упоминания…</vt:lpstr>
      <vt:lpstr>Мазгутовой Гликерии Михайловны 1905 г.р родом из с.Слак-Баша Бижбулякского района . </vt:lpstr>
      <vt:lpstr>                                                                                                                                                                                                                     Медресе «Мухаммадия» в КАЗАНИИ</vt:lpstr>
      <vt:lpstr>Презентация PowerPoint</vt:lpstr>
      <vt:lpstr>Аттестат и СВИДЕТЕЛЬСТВО О БРАКЕ</vt:lpstr>
      <vt:lpstr>                            Роза</vt:lpstr>
      <vt:lpstr>Гликерия и Роза</vt:lpstr>
      <vt:lpstr>Презентация PowerPoint</vt:lpstr>
      <vt:lpstr>О степанове  Владимире и марине яковлевне.</vt:lpstr>
      <vt:lpstr>О дедушке .  </vt:lpstr>
      <vt:lpstr>Мои бабушка и дедушка</vt:lpstr>
      <vt:lpstr>Бугурусланский педагогический институт1949 году . Физико- математический  факультет.</vt:lpstr>
      <vt:lpstr>бабушка</vt:lpstr>
      <vt:lpstr>Роза и Владимир</vt:lpstr>
      <vt:lpstr>Презентация PowerPoint</vt:lpstr>
      <vt:lpstr>Дети моего дедушки и бабушки</vt:lpstr>
      <vt:lpstr>Так говорили мудрецы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Марина</dc:creator>
  <cp:lastModifiedBy>Марина</cp:lastModifiedBy>
  <cp:revision>47</cp:revision>
  <dcterms:created xsi:type="dcterms:W3CDTF">2024-05-15T15:21:22Z</dcterms:created>
  <dcterms:modified xsi:type="dcterms:W3CDTF">2024-05-19T18:04:02Z</dcterms:modified>
</cp:coreProperties>
</file>